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48" r:id="rId1"/>
  </p:sldMasterIdLst>
  <p:notesMasterIdLst>
    <p:notesMasterId r:id="rId27"/>
  </p:notesMasterIdLst>
  <p:sldIdLst>
    <p:sldId id="268" r:id="rId2"/>
    <p:sldId id="301" r:id="rId3"/>
    <p:sldId id="273" r:id="rId4"/>
    <p:sldId id="280" r:id="rId5"/>
    <p:sldId id="274" r:id="rId6"/>
    <p:sldId id="275" r:id="rId7"/>
    <p:sldId id="286" r:id="rId8"/>
    <p:sldId id="276" r:id="rId9"/>
    <p:sldId id="278" r:id="rId10"/>
    <p:sldId id="285" r:id="rId11"/>
    <p:sldId id="270" r:id="rId12"/>
    <p:sldId id="287" r:id="rId13"/>
    <p:sldId id="295" r:id="rId14"/>
    <p:sldId id="296" r:id="rId15"/>
    <p:sldId id="297" r:id="rId16"/>
    <p:sldId id="298" r:id="rId17"/>
    <p:sldId id="293" r:id="rId18"/>
    <p:sldId id="294" r:id="rId19"/>
    <p:sldId id="300" r:id="rId20"/>
    <p:sldId id="289" r:id="rId21"/>
    <p:sldId id="290" r:id="rId22"/>
    <p:sldId id="288" r:id="rId23"/>
    <p:sldId id="291" r:id="rId24"/>
    <p:sldId id="292" r:id="rId25"/>
    <p:sldId id="27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12B"/>
    <a:srgbClr val="FFD30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28" autoAdjust="0"/>
    <p:restoredTop sz="94626"/>
  </p:normalViewPr>
  <p:slideViewPr>
    <p:cSldViewPr snapToGrid="0">
      <p:cViewPr varScale="1">
        <p:scale>
          <a:sx n="82" d="100"/>
          <a:sy n="82" d="100"/>
        </p:scale>
        <p:origin x="994" y="6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jpeg>
</file>

<file path=ppt/media/image19.jpeg>
</file>

<file path=ppt/media/image2.jpg>
</file>

<file path=ppt/media/image20.png>
</file>

<file path=ppt/media/image21.jpeg>
</file>

<file path=ppt/media/image22.png>
</file>

<file path=ppt/media/image23.png>
</file>

<file path=ppt/media/image24.png>
</file>

<file path=ppt/media/image3.jpe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03C0C9-7ED8-461F-AA6E-E81F8BEC472B}" type="datetimeFigureOut">
              <a:rPr lang="en-IN" smtClean="0"/>
              <a:t>29-11-2022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BC4850-42AB-4500-938F-389090C71748}" type="slidenum">
              <a:rPr lang="en-IN" smtClean="0"/>
              <a:t>‹#›</a:t>
            </a:fld>
            <a:endParaRPr lang="en-IN"/>
          </a:p>
        </p:txBody>
      </p:sp>
    </p:spTree>
    <p:extLst>
      <p:ext uri="{BB962C8B-B14F-4D97-AF65-F5344CB8AC3E}">
        <p14:creationId xmlns:p14="http://schemas.microsoft.com/office/powerpoint/2010/main" val="337948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43259E9-87FC-482C-9001-1CC41D83A16B}" type="datetimeFigureOut">
              <a:rPr lang="en-US" smtClean="0"/>
              <a:t>11/29/2022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1293271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3259E9-87FC-482C-9001-1CC41D83A16B}" type="datetimeFigureOut">
              <a:rPr lang="en-US" smtClean="0"/>
              <a:t>11/29/2022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3847594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pic>
        <p:nvPicPr>
          <p:cNvPr id="7" name="Picture 6" descr="A picture containing graphical user interface&#10;&#10;Description automatically generated">
            <a:extLst>
              <a:ext uri="{FF2B5EF4-FFF2-40B4-BE49-F238E27FC236}">
                <a16:creationId xmlns:a16="http://schemas.microsoft.com/office/drawing/2014/main" id="{7C8447E8-B706-2A4D-9735-3FF24778C05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5747829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11/29/2022</a:t>
            </a:fld>
            <a:endParaRPr lang="en-US"/>
          </a:p>
        </p:txBody>
      </p:sp>
      <p:sp>
        <p:nvSpPr>
          <p:cNvPr id="4" name="Footer Placeholder 3">
            <a:extLst>
              <a:ext uri="{FF2B5EF4-FFF2-40B4-BE49-F238E27FC236}">
                <a16:creationId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
        <p:nvSpPr>
          <p:cNvPr id="6" name="Title 1">
            <a:extLst>
              <a:ext uri="{FF2B5EF4-FFF2-40B4-BE49-F238E27FC236}">
                <a16:creationId xmlns:a16="http://schemas.microsoft.com/office/drawing/2014/main" id="{BF342DD3-94F2-431A-BF2E-A4BEC5CD7878}"/>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TITLE</a:t>
            </a:r>
          </a:p>
        </p:txBody>
      </p:sp>
    </p:spTree>
    <p:extLst>
      <p:ext uri="{BB962C8B-B14F-4D97-AF65-F5344CB8AC3E}">
        <p14:creationId xmlns:p14="http://schemas.microsoft.com/office/powerpoint/2010/main" val="2437384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43259E9-87FC-482C-9001-1CC41D83A16B}" type="datetimeFigureOut">
              <a:rPr lang="en-US" smtClean="0"/>
              <a:t>11/29/2022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D4833-7F21-4FAC-B550-3477125D4C9F}" type="slidenum">
              <a:rPr lang="en-US" smtClean="0"/>
              <a:t>‹#›</a:t>
            </a:fld>
            <a:endParaRPr lang="en-US"/>
          </a:p>
        </p:txBody>
      </p:sp>
      <p:pic>
        <p:nvPicPr>
          <p:cNvPr id="3" name="Picture 2">
            <a:extLst>
              <a:ext uri="{FF2B5EF4-FFF2-40B4-BE49-F238E27FC236}">
                <a16:creationId xmlns:a16="http://schemas.microsoft.com/office/drawing/2014/main" id="{674A4D30-4ADF-5D41-BCD5-28A2554B1EC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67" y="0"/>
            <a:ext cx="12187066" cy="6858000"/>
          </a:xfrm>
          <a:prstGeom prst="rect">
            <a:avLst/>
          </a:prstGeom>
        </p:spPr>
      </p:pic>
    </p:spTree>
    <p:extLst>
      <p:ext uri="{BB962C8B-B14F-4D97-AF65-F5344CB8AC3E}">
        <p14:creationId xmlns:p14="http://schemas.microsoft.com/office/powerpoint/2010/main" val="20897339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43259E9-87FC-482C-9001-1CC41D83A16B}" type="datetimeFigureOut">
              <a:rPr lang="en-US" smtClean="0"/>
              <a:t>11/29/2022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3984135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43259E9-87FC-482C-9001-1CC41D83A16B}" type="datetimeFigureOut">
              <a:rPr lang="en-US" smtClean="0"/>
              <a:t>11/29/2022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4091295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43259E9-87FC-482C-9001-1CC41D83A16B}" type="datetimeFigureOut">
              <a:rPr lang="en-US" smtClean="0"/>
              <a:t>11/29/2022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1671375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43259E9-87FC-482C-9001-1CC41D83A16B}" type="datetimeFigureOut">
              <a:rPr lang="en-US" smtClean="0"/>
              <a:t>11/29/2022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1634569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3259E9-87FC-482C-9001-1CC41D83A16B}" type="datetimeFigureOut">
              <a:rPr lang="en-US" smtClean="0"/>
              <a:t>11/29/2022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2307941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43259E9-87FC-482C-9001-1CC41D83A16B}" type="datetimeFigureOut">
              <a:rPr lang="en-US" smtClean="0"/>
              <a:t>11/29/2022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35063254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43259E9-87FC-482C-9001-1CC41D83A16B}" type="datetimeFigureOut">
              <a:rPr lang="en-US" smtClean="0"/>
              <a:t>11/29/2022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300341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3259E9-87FC-482C-9001-1CC41D83A16B}" type="datetimeFigureOut">
              <a:rPr lang="en-US" smtClean="0"/>
              <a:t>11/29/2022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9D4833-7F21-4FAC-B550-3477125D4C9F}" type="slidenum">
              <a:rPr lang="en-US" smtClean="0"/>
              <a:t>‹#›</a:t>
            </a:fld>
            <a:endParaRPr lang="en-US"/>
          </a:p>
        </p:txBody>
      </p:sp>
      <p:pic>
        <p:nvPicPr>
          <p:cNvPr id="9" name="Picture 8">
            <a:extLst>
              <a:ext uri="{FF2B5EF4-FFF2-40B4-BE49-F238E27FC236}">
                <a16:creationId xmlns:a16="http://schemas.microsoft.com/office/drawing/2014/main" id="{FF696784-B928-D14D-B6EE-C5C2D7FEE6DB}"/>
              </a:ext>
            </a:extLst>
          </p:cNvPr>
          <p:cNvPicPr>
            <a:picLocks noChangeAspect="1"/>
          </p:cNvPicPr>
          <p:nvPr userDrawn="1"/>
        </p:nvPicPr>
        <p:blipFill>
          <a:blip r:embed="rId14" cstate="email">
            <a:extLst>
              <a:ext uri="{28A0092B-C50C-407E-A947-70E740481C1C}">
                <a14:useLocalDpi xmlns:a14="http://schemas.microsoft.com/office/drawing/2010/main"/>
              </a:ext>
            </a:extLst>
          </a:blip>
          <a:stretch>
            <a:fillRect/>
          </a:stretch>
        </p:blipFill>
        <p:spPr>
          <a:xfrm>
            <a:off x="2467" y="0"/>
            <a:ext cx="12187066" cy="6858000"/>
          </a:xfrm>
          <a:prstGeom prst="rect">
            <a:avLst/>
          </a:prstGeom>
        </p:spPr>
      </p:pic>
    </p:spTree>
    <p:extLst>
      <p:ext uri="{BB962C8B-B14F-4D97-AF65-F5344CB8AC3E}">
        <p14:creationId xmlns:p14="http://schemas.microsoft.com/office/powerpoint/2010/main" val="19214885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uilding that has a sign on the side of a road&#10;&#10;Description automatically generated">
            <a:extLst>
              <a:ext uri="{FF2B5EF4-FFF2-40B4-BE49-F238E27FC236}">
                <a16:creationId xmlns:a16="http://schemas.microsoft.com/office/drawing/2014/main" id="{A55EC965-FE25-AD40-A8BC-8CB2F4F46D2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D635EF13-CC21-4BA6-B2B8-694D5DFC6125}"/>
              </a:ext>
            </a:extLst>
          </p:cNvPr>
          <p:cNvPicPr/>
          <p:nvPr/>
        </p:nvPicPr>
        <p:blipFill>
          <a:blip r:embed="rId3"/>
          <a:stretch>
            <a:fillRect/>
          </a:stretch>
        </p:blipFill>
        <p:spPr>
          <a:xfrm>
            <a:off x="3442114" y="933061"/>
            <a:ext cx="4936775" cy="1744825"/>
          </a:xfrm>
          <a:prstGeom prst="rect">
            <a:avLst/>
          </a:prstGeom>
        </p:spPr>
      </p:pic>
    </p:spTree>
    <p:extLst>
      <p:ext uri="{BB962C8B-B14F-4D97-AF65-F5344CB8AC3E}">
        <p14:creationId xmlns:p14="http://schemas.microsoft.com/office/powerpoint/2010/main" val="4187410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F637B4-ECCC-4D6A-8E77-48E9EBE03AC7}"/>
              </a:ext>
            </a:extLst>
          </p:cNvPr>
          <p:cNvSpPr txBox="1"/>
          <p:nvPr/>
        </p:nvSpPr>
        <p:spPr>
          <a:xfrm>
            <a:off x="2459807" y="245186"/>
            <a:ext cx="7272385" cy="938719"/>
          </a:xfrm>
          <a:prstGeom prst="rect">
            <a:avLst/>
          </a:prstGeom>
          <a:noFill/>
        </p:spPr>
        <p:txBody>
          <a:bodyPr wrap="square" rtlCol="0">
            <a:spAutoFit/>
          </a:bodyPr>
          <a:lstStyle/>
          <a:p>
            <a:pPr algn="ctr"/>
            <a:r>
              <a:rPr lang="en-US" sz="5500" b="1" dirty="0">
                <a:latin typeface="Cambria" panose="02040503050406030204" pitchFamily="18" charset="0"/>
                <a:ea typeface="Cambria" panose="02040503050406030204" pitchFamily="18" charset="0"/>
              </a:rPr>
              <a:t>METHODOLOGY</a:t>
            </a:r>
            <a:endParaRPr lang="en-IN" sz="5500" b="1" dirty="0">
              <a:ln w="9525">
                <a:solidFill>
                  <a:schemeClr val="bg1"/>
                </a:solidFill>
                <a:prstDash val="solid"/>
              </a:ln>
              <a:effectLst>
                <a:outerShdw blurRad="12700" dist="38100" dir="2700000" algn="tl" rotWithShape="0">
                  <a:schemeClr val="bg1">
                    <a:lumMod val="50000"/>
                  </a:schemeClr>
                </a:outerShdw>
              </a:effectLst>
              <a:latin typeface="Cambria" panose="02040503050406030204" pitchFamily="18" charset="0"/>
              <a:ea typeface="Cambria" panose="02040503050406030204" pitchFamily="18" charset="0"/>
            </a:endParaRPr>
          </a:p>
        </p:txBody>
      </p:sp>
      <p:grpSp>
        <p:nvGrpSpPr>
          <p:cNvPr id="5" name="Group 4">
            <a:extLst>
              <a:ext uri="{FF2B5EF4-FFF2-40B4-BE49-F238E27FC236}">
                <a16:creationId xmlns:a16="http://schemas.microsoft.com/office/drawing/2014/main" id="{B6464B65-294B-D143-9252-ADF05CFD1123}"/>
              </a:ext>
            </a:extLst>
          </p:cNvPr>
          <p:cNvGrpSpPr/>
          <p:nvPr/>
        </p:nvGrpSpPr>
        <p:grpSpPr>
          <a:xfrm>
            <a:off x="602432" y="4380906"/>
            <a:ext cx="3714750" cy="2160587"/>
            <a:chOff x="4222750" y="3481388"/>
            <a:chExt cx="3714750" cy="2160587"/>
          </a:xfrm>
        </p:grpSpPr>
        <p:sp>
          <p:nvSpPr>
            <p:cNvPr id="18" name="Google Shape;4715;p102">
              <a:extLst>
                <a:ext uri="{FF2B5EF4-FFF2-40B4-BE49-F238E27FC236}">
                  <a16:creationId xmlns:a16="http://schemas.microsoft.com/office/drawing/2014/main" id="{6AAA1F9A-8BE8-4000-8C83-5CB910A4BF78}"/>
                </a:ext>
              </a:extLst>
            </p:cNvPr>
            <p:cNvSpPr>
              <a:spLocks/>
            </p:cNvSpPr>
            <p:nvPr/>
          </p:nvSpPr>
          <p:spPr bwMode="auto">
            <a:xfrm>
              <a:off x="4222750" y="3481388"/>
              <a:ext cx="3714750" cy="1851025"/>
            </a:xfrm>
            <a:custGeom>
              <a:avLst/>
              <a:gdLst>
                <a:gd name="T0" fmla="*/ 2147483646 w 2340"/>
                <a:gd name="T1" fmla="*/ 2147483646 h 1166"/>
                <a:gd name="T2" fmla="*/ 2147483646 w 2340"/>
                <a:gd name="T3" fmla="*/ 0 h 1166"/>
                <a:gd name="T4" fmla="*/ 2147483646 w 2340"/>
                <a:gd name="T5" fmla="*/ 2147483646 h 1166"/>
                <a:gd name="T6" fmla="*/ 0 w 2340"/>
                <a:gd name="T7" fmla="*/ 2147483646 h 1166"/>
                <a:gd name="T8" fmla="*/ 2147483646 w 2340"/>
                <a:gd name="T9" fmla="*/ 2147483646 h 1166"/>
                <a:gd name="T10" fmla="*/ 2147483646 w 2340"/>
                <a:gd name="T11" fmla="*/ 2147483646 h 1166"/>
                <a:gd name="T12" fmla="*/ 2147483646 w 2340"/>
                <a:gd name="T13" fmla="*/ 2147483646 h 1166"/>
                <a:gd name="T14" fmla="*/ 2147483646 w 2340"/>
                <a:gd name="T15" fmla="*/ 2147483646 h 1166"/>
                <a:gd name="T16" fmla="*/ 2147483646 w 2340"/>
                <a:gd name="T17" fmla="*/ 2147483646 h 116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68656C"/>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Google Shape;4716;p102">
              <a:extLst>
                <a:ext uri="{FF2B5EF4-FFF2-40B4-BE49-F238E27FC236}">
                  <a16:creationId xmlns:a16="http://schemas.microsoft.com/office/drawing/2014/main" id="{EDE5D28A-6A71-40BB-8CD4-BFE2BD9C83F9}"/>
                </a:ext>
              </a:extLst>
            </p:cNvPr>
            <p:cNvSpPr>
              <a:spLocks/>
            </p:cNvSpPr>
            <p:nvPr/>
          </p:nvSpPr>
          <p:spPr bwMode="auto">
            <a:xfrm>
              <a:off x="4222750" y="4402138"/>
              <a:ext cx="1857375" cy="1239837"/>
            </a:xfrm>
            <a:custGeom>
              <a:avLst/>
              <a:gdLst>
                <a:gd name="T0" fmla="*/ 0 w 1170"/>
                <a:gd name="T1" fmla="*/ 0 h 781"/>
                <a:gd name="T2" fmla="*/ 0 w 1170"/>
                <a:gd name="T3" fmla="*/ 2147483646 h 781"/>
                <a:gd name="T4" fmla="*/ 2147483646 w 1170"/>
                <a:gd name="T5" fmla="*/ 2147483646 h 781"/>
                <a:gd name="T6" fmla="*/ 2147483646 w 1170"/>
                <a:gd name="T7" fmla="*/ 2147483646 h 781"/>
                <a:gd name="T8" fmla="*/ 0 w 1170"/>
                <a:gd name="T9" fmla="*/ 0 h 78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0" h="781" extrusionOk="0">
                  <a:moveTo>
                    <a:pt x="0" y="0"/>
                  </a:moveTo>
                  <a:lnTo>
                    <a:pt x="0" y="197"/>
                  </a:lnTo>
                  <a:lnTo>
                    <a:pt x="1170" y="781"/>
                  </a:lnTo>
                  <a:lnTo>
                    <a:pt x="1170" y="582"/>
                  </a:lnTo>
                  <a:lnTo>
                    <a:pt x="0" y="0"/>
                  </a:lnTo>
                  <a:close/>
                </a:path>
              </a:pathLst>
            </a:custGeom>
            <a:solidFill>
              <a:srgbClr val="495057"/>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Google Shape;4717;p102">
              <a:extLst>
                <a:ext uri="{FF2B5EF4-FFF2-40B4-BE49-F238E27FC236}">
                  <a16:creationId xmlns:a16="http://schemas.microsoft.com/office/drawing/2014/main" id="{762AB63A-CCF7-47FC-A4D3-1F0ED87E1C7F}"/>
                </a:ext>
              </a:extLst>
            </p:cNvPr>
            <p:cNvSpPr>
              <a:spLocks/>
            </p:cNvSpPr>
            <p:nvPr/>
          </p:nvSpPr>
          <p:spPr bwMode="auto">
            <a:xfrm>
              <a:off x="6080125" y="4402138"/>
              <a:ext cx="1857375" cy="1239837"/>
            </a:xfrm>
            <a:custGeom>
              <a:avLst/>
              <a:gdLst>
                <a:gd name="T0" fmla="*/ 2147483646 w 1170"/>
                <a:gd name="T1" fmla="*/ 0 h 781"/>
                <a:gd name="T2" fmla="*/ 0 w 1170"/>
                <a:gd name="T3" fmla="*/ 2147483646 h 781"/>
                <a:gd name="T4" fmla="*/ 0 w 1170"/>
                <a:gd name="T5" fmla="*/ 2147483646 h 781"/>
                <a:gd name="T6" fmla="*/ 2147483646 w 1170"/>
                <a:gd name="T7" fmla="*/ 2147483646 h 781"/>
                <a:gd name="T8" fmla="*/ 2147483646 w 1170"/>
                <a:gd name="T9" fmla="*/ 0 h 78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0" h="781" extrusionOk="0">
                  <a:moveTo>
                    <a:pt x="1170" y="0"/>
                  </a:moveTo>
                  <a:lnTo>
                    <a:pt x="0" y="582"/>
                  </a:lnTo>
                  <a:lnTo>
                    <a:pt x="0" y="781"/>
                  </a:lnTo>
                  <a:lnTo>
                    <a:pt x="1170" y="197"/>
                  </a:lnTo>
                  <a:lnTo>
                    <a:pt x="1170" y="0"/>
                  </a:lnTo>
                  <a:close/>
                </a:path>
              </a:pathLst>
            </a:custGeom>
            <a:solidFill>
              <a:srgbClr val="343A40"/>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grpSp>
        <p:nvGrpSpPr>
          <p:cNvPr id="6" name="Group 5">
            <a:extLst>
              <a:ext uri="{FF2B5EF4-FFF2-40B4-BE49-F238E27FC236}">
                <a16:creationId xmlns:a16="http://schemas.microsoft.com/office/drawing/2014/main" id="{0852E22E-58DD-6D49-8582-55707638501C}"/>
              </a:ext>
            </a:extLst>
          </p:cNvPr>
          <p:cNvGrpSpPr/>
          <p:nvPr/>
        </p:nvGrpSpPr>
        <p:grpSpPr>
          <a:xfrm>
            <a:off x="602432" y="3230049"/>
            <a:ext cx="3714750" cy="2155825"/>
            <a:chOff x="4222750" y="2727325"/>
            <a:chExt cx="3714750" cy="2155825"/>
          </a:xfrm>
        </p:grpSpPr>
        <p:sp>
          <p:nvSpPr>
            <p:cNvPr id="15" name="Google Shape;4718;p102">
              <a:extLst>
                <a:ext uri="{FF2B5EF4-FFF2-40B4-BE49-F238E27FC236}">
                  <a16:creationId xmlns:a16="http://schemas.microsoft.com/office/drawing/2014/main" id="{72A7BFFE-AB11-475C-A384-3B5EE31D2E0D}"/>
                </a:ext>
              </a:extLst>
            </p:cNvPr>
            <p:cNvSpPr>
              <a:spLocks/>
            </p:cNvSpPr>
            <p:nvPr/>
          </p:nvSpPr>
          <p:spPr bwMode="auto">
            <a:xfrm>
              <a:off x="4222750" y="2727325"/>
              <a:ext cx="3714750" cy="1849438"/>
            </a:xfrm>
            <a:custGeom>
              <a:avLst/>
              <a:gdLst>
                <a:gd name="T0" fmla="*/ 2147483646 w 2340"/>
                <a:gd name="T1" fmla="*/ 2147483646 h 1165"/>
                <a:gd name="T2" fmla="*/ 2147483646 w 2340"/>
                <a:gd name="T3" fmla="*/ 0 h 1165"/>
                <a:gd name="T4" fmla="*/ 2147483646 w 2340"/>
                <a:gd name="T5" fmla="*/ 2147483646 h 1165"/>
                <a:gd name="T6" fmla="*/ 0 w 2340"/>
                <a:gd name="T7" fmla="*/ 2147483646 h 1165"/>
                <a:gd name="T8" fmla="*/ 2147483646 w 2340"/>
                <a:gd name="T9" fmla="*/ 2147483646 h 1165"/>
                <a:gd name="T10" fmla="*/ 2147483646 w 2340"/>
                <a:gd name="T11" fmla="*/ 2147483646 h 1165"/>
                <a:gd name="T12" fmla="*/ 2147483646 w 2340"/>
                <a:gd name="T13" fmla="*/ 2147483646 h 1165"/>
                <a:gd name="T14" fmla="*/ 2147483646 w 2340"/>
                <a:gd name="T15" fmla="*/ 2147483646 h 1165"/>
                <a:gd name="T16" fmla="*/ 2147483646 w 2340"/>
                <a:gd name="T17" fmla="*/ 2147483646 h 116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6C757D"/>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6" name="Google Shape;4719;p102">
              <a:extLst>
                <a:ext uri="{FF2B5EF4-FFF2-40B4-BE49-F238E27FC236}">
                  <a16:creationId xmlns:a16="http://schemas.microsoft.com/office/drawing/2014/main" id="{4A2A4063-C300-4114-8499-E9F38CB3FDEC}"/>
                </a:ext>
              </a:extLst>
            </p:cNvPr>
            <p:cNvSpPr>
              <a:spLocks/>
            </p:cNvSpPr>
            <p:nvPr/>
          </p:nvSpPr>
          <p:spPr bwMode="auto">
            <a:xfrm>
              <a:off x="4222750" y="3643313"/>
              <a:ext cx="1857375" cy="1239837"/>
            </a:xfrm>
            <a:custGeom>
              <a:avLst/>
              <a:gdLst>
                <a:gd name="T0" fmla="*/ 0 w 1170"/>
                <a:gd name="T1" fmla="*/ 0 h 781"/>
                <a:gd name="T2" fmla="*/ 0 w 1170"/>
                <a:gd name="T3" fmla="*/ 2147483646 h 781"/>
                <a:gd name="T4" fmla="*/ 2147483646 w 1170"/>
                <a:gd name="T5" fmla="*/ 2147483646 h 781"/>
                <a:gd name="T6" fmla="*/ 2147483646 w 1170"/>
                <a:gd name="T7" fmla="*/ 2147483646 h 781"/>
                <a:gd name="T8" fmla="*/ 0 w 1170"/>
                <a:gd name="T9" fmla="*/ 0 h 78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0" h="781" extrusionOk="0">
                  <a:moveTo>
                    <a:pt x="0" y="0"/>
                  </a:moveTo>
                  <a:lnTo>
                    <a:pt x="0" y="199"/>
                  </a:lnTo>
                  <a:lnTo>
                    <a:pt x="1170" y="781"/>
                  </a:lnTo>
                  <a:lnTo>
                    <a:pt x="1170" y="584"/>
                  </a:lnTo>
                  <a:lnTo>
                    <a:pt x="0" y="0"/>
                  </a:lnTo>
                  <a:close/>
                </a:path>
              </a:pathLst>
            </a:custGeom>
            <a:solidFill>
              <a:srgbClr val="788585"/>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Google Shape;4720;p102">
              <a:extLst>
                <a:ext uri="{FF2B5EF4-FFF2-40B4-BE49-F238E27FC236}">
                  <a16:creationId xmlns:a16="http://schemas.microsoft.com/office/drawing/2014/main" id="{99BB2192-27EB-4A6A-B94E-EB0AD744083B}"/>
                </a:ext>
              </a:extLst>
            </p:cNvPr>
            <p:cNvSpPr>
              <a:spLocks/>
            </p:cNvSpPr>
            <p:nvPr/>
          </p:nvSpPr>
          <p:spPr bwMode="auto">
            <a:xfrm>
              <a:off x="6080125" y="3643313"/>
              <a:ext cx="1857375" cy="1239837"/>
            </a:xfrm>
            <a:custGeom>
              <a:avLst/>
              <a:gdLst>
                <a:gd name="T0" fmla="*/ 2147483646 w 1170"/>
                <a:gd name="T1" fmla="*/ 0 h 781"/>
                <a:gd name="T2" fmla="*/ 0 w 1170"/>
                <a:gd name="T3" fmla="*/ 2147483646 h 781"/>
                <a:gd name="T4" fmla="*/ 0 w 1170"/>
                <a:gd name="T5" fmla="*/ 2147483646 h 781"/>
                <a:gd name="T6" fmla="*/ 2147483646 w 1170"/>
                <a:gd name="T7" fmla="*/ 2147483646 h 781"/>
                <a:gd name="T8" fmla="*/ 2147483646 w 1170"/>
                <a:gd name="T9" fmla="*/ 0 h 78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0" h="781" extrusionOk="0">
                  <a:moveTo>
                    <a:pt x="1170" y="0"/>
                  </a:moveTo>
                  <a:lnTo>
                    <a:pt x="0" y="584"/>
                  </a:lnTo>
                  <a:lnTo>
                    <a:pt x="0" y="781"/>
                  </a:lnTo>
                  <a:lnTo>
                    <a:pt x="1170" y="199"/>
                  </a:lnTo>
                  <a:lnTo>
                    <a:pt x="1170" y="0"/>
                  </a:lnTo>
                  <a:close/>
                </a:path>
              </a:pathLst>
            </a:custGeom>
            <a:solidFill>
              <a:srgbClr val="605E64"/>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grpSp>
        <p:nvGrpSpPr>
          <p:cNvPr id="7" name="Group 6">
            <a:extLst>
              <a:ext uri="{FF2B5EF4-FFF2-40B4-BE49-F238E27FC236}">
                <a16:creationId xmlns:a16="http://schemas.microsoft.com/office/drawing/2014/main" id="{DDA6AEBE-2BEA-C343-B0F0-4C8161EF8026}"/>
              </a:ext>
            </a:extLst>
          </p:cNvPr>
          <p:cNvGrpSpPr/>
          <p:nvPr/>
        </p:nvGrpSpPr>
        <p:grpSpPr>
          <a:xfrm>
            <a:off x="602432" y="2079191"/>
            <a:ext cx="3714750" cy="2155825"/>
            <a:chOff x="4222750" y="1968500"/>
            <a:chExt cx="3714750" cy="2155825"/>
          </a:xfrm>
        </p:grpSpPr>
        <p:sp>
          <p:nvSpPr>
            <p:cNvPr id="12" name="Google Shape;4721;p102">
              <a:extLst>
                <a:ext uri="{FF2B5EF4-FFF2-40B4-BE49-F238E27FC236}">
                  <a16:creationId xmlns:a16="http://schemas.microsoft.com/office/drawing/2014/main" id="{6BC8FCA0-D93D-4D24-A65B-D27D3DA8541D}"/>
                </a:ext>
              </a:extLst>
            </p:cNvPr>
            <p:cNvSpPr>
              <a:spLocks/>
            </p:cNvSpPr>
            <p:nvPr/>
          </p:nvSpPr>
          <p:spPr bwMode="auto">
            <a:xfrm>
              <a:off x="4222750" y="1968500"/>
              <a:ext cx="3714750" cy="1849438"/>
            </a:xfrm>
            <a:custGeom>
              <a:avLst/>
              <a:gdLst>
                <a:gd name="T0" fmla="*/ 2147483646 w 2340"/>
                <a:gd name="T1" fmla="*/ 2147483646 h 1165"/>
                <a:gd name="T2" fmla="*/ 2147483646 w 2340"/>
                <a:gd name="T3" fmla="*/ 0 h 1165"/>
                <a:gd name="T4" fmla="*/ 2147483646 w 2340"/>
                <a:gd name="T5" fmla="*/ 2147483646 h 1165"/>
                <a:gd name="T6" fmla="*/ 0 w 2340"/>
                <a:gd name="T7" fmla="*/ 2147483646 h 1165"/>
                <a:gd name="T8" fmla="*/ 2147483646 w 2340"/>
                <a:gd name="T9" fmla="*/ 2147483646 h 1165"/>
                <a:gd name="T10" fmla="*/ 2147483646 w 2340"/>
                <a:gd name="T11" fmla="*/ 2147483646 h 1165"/>
                <a:gd name="T12" fmla="*/ 2147483646 w 2340"/>
                <a:gd name="T13" fmla="*/ 2147483646 h 1165"/>
                <a:gd name="T14" fmla="*/ 2147483646 w 2340"/>
                <a:gd name="T15" fmla="*/ 2147483646 h 1165"/>
                <a:gd name="T16" fmla="*/ 2147483646 w 2340"/>
                <a:gd name="T17" fmla="*/ 2147483646 h 116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ADB5BD"/>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3" name="Google Shape;4722;p102">
              <a:extLst>
                <a:ext uri="{FF2B5EF4-FFF2-40B4-BE49-F238E27FC236}">
                  <a16:creationId xmlns:a16="http://schemas.microsoft.com/office/drawing/2014/main" id="{D9404C26-790B-4453-880A-57B2F5DE216B}"/>
                </a:ext>
              </a:extLst>
            </p:cNvPr>
            <p:cNvSpPr>
              <a:spLocks/>
            </p:cNvSpPr>
            <p:nvPr/>
          </p:nvSpPr>
          <p:spPr bwMode="auto">
            <a:xfrm>
              <a:off x="4222750" y="2889250"/>
              <a:ext cx="1857375" cy="1235075"/>
            </a:xfrm>
            <a:custGeom>
              <a:avLst/>
              <a:gdLst>
                <a:gd name="T0" fmla="*/ 0 w 1170"/>
                <a:gd name="T1" fmla="*/ 0 h 778"/>
                <a:gd name="T2" fmla="*/ 0 w 1170"/>
                <a:gd name="T3" fmla="*/ 2147483646 h 778"/>
                <a:gd name="T4" fmla="*/ 2147483646 w 1170"/>
                <a:gd name="T5" fmla="*/ 2147483646 h 778"/>
                <a:gd name="T6" fmla="*/ 2147483646 w 1170"/>
                <a:gd name="T7" fmla="*/ 2147483646 h 778"/>
                <a:gd name="T8" fmla="*/ 0 w 1170"/>
                <a:gd name="T9" fmla="*/ 0 h 77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0" h="778" extrusionOk="0">
                  <a:moveTo>
                    <a:pt x="0" y="0"/>
                  </a:moveTo>
                  <a:lnTo>
                    <a:pt x="0" y="196"/>
                  </a:lnTo>
                  <a:lnTo>
                    <a:pt x="1170" y="778"/>
                  </a:lnTo>
                  <a:lnTo>
                    <a:pt x="1170" y="581"/>
                  </a:lnTo>
                  <a:lnTo>
                    <a:pt x="0" y="0"/>
                  </a:lnTo>
                  <a:close/>
                </a:path>
              </a:pathLst>
            </a:custGeom>
            <a:solidFill>
              <a:srgbClr val="7F7C83"/>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4" name="Google Shape;4723;p102">
              <a:extLst>
                <a:ext uri="{FF2B5EF4-FFF2-40B4-BE49-F238E27FC236}">
                  <a16:creationId xmlns:a16="http://schemas.microsoft.com/office/drawing/2014/main" id="{CBE0792F-A062-4D3A-965C-BCC823E91AAA}"/>
                </a:ext>
              </a:extLst>
            </p:cNvPr>
            <p:cNvSpPr>
              <a:spLocks/>
            </p:cNvSpPr>
            <p:nvPr/>
          </p:nvSpPr>
          <p:spPr bwMode="auto">
            <a:xfrm>
              <a:off x="6080125" y="2889250"/>
              <a:ext cx="1857375" cy="1235075"/>
            </a:xfrm>
            <a:custGeom>
              <a:avLst/>
              <a:gdLst>
                <a:gd name="T0" fmla="*/ 2147483646 w 1170"/>
                <a:gd name="T1" fmla="*/ 0 h 778"/>
                <a:gd name="T2" fmla="*/ 0 w 1170"/>
                <a:gd name="T3" fmla="*/ 2147483646 h 778"/>
                <a:gd name="T4" fmla="*/ 0 w 1170"/>
                <a:gd name="T5" fmla="*/ 2147483646 h 778"/>
                <a:gd name="T6" fmla="*/ 2147483646 w 1170"/>
                <a:gd name="T7" fmla="*/ 2147483646 h 778"/>
                <a:gd name="T8" fmla="*/ 2147483646 w 1170"/>
                <a:gd name="T9" fmla="*/ 0 h 77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0" h="778" extrusionOk="0">
                  <a:moveTo>
                    <a:pt x="1170" y="0"/>
                  </a:moveTo>
                  <a:lnTo>
                    <a:pt x="0" y="581"/>
                  </a:lnTo>
                  <a:lnTo>
                    <a:pt x="0" y="778"/>
                  </a:lnTo>
                  <a:lnTo>
                    <a:pt x="1170" y="196"/>
                  </a:lnTo>
                  <a:lnTo>
                    <a:pt x="1170" y="0"/>
                  </a:lnTo>
                  <a:close/>
                </a:path>
              </a:pathLst>
            </a:custGeom>
            <a:solidFill>
              <a:srgbClr val="706D74"/>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grpSp>
        <p:nvGrpSpPr>
          <p:cNvPr id="8" name="Group 7">
            <a:extLst>
              <a:ext uri="{FF2B5EF4-FFF2-40B4-BE49-F238E27FC236}">
                <a16:creationId xmlns:a16="http://schemas.microsoft.com/office/drawing/2014/main" id="{1ABC607C-672B-4F42-B3CB-4196BA1776BD}"/>
              </a:ext>
            </a:extLst>
          </p:cNvPr>
          <p:cNvGrpSpPr/>
          <p:nvPr/>
        </p:nvGrpSpPr>
        <p:grpSpPr>
          <a:xfrm>
            <a:off x="602432" y="929732"/>
            <a:ext cx="3714750" cy="2154426"/>
            <a:chOff x="4222750" y="1220599"/>
            <a:chExt cx="3714750" cy="2154426"/>
          </a:xfrm>
        </p:grpSpPr>
        <p:sp>
          <p:nvSpPr>
            <p:cNvPr id="9" name="Google Shape;4724;p102">
              <a:extLst>
                <a:ext uri="{FF2B5EF4-FFF2-40B4-BE49-F238E27FC236}">
                  <a16:creationId xmlns:a16="http://schemas.microsoft.com/office/drawing/2014/main" id="{DA7F87C8-FD9A-43ED-8A9E-52DAF796220B}"/>
                </a:ext>
              </a:extLst>
            </p:cNvPr>
            <p:cNvSpPr>
              <a:spLocks/>
            </p:cNvSpPr>
            <p:nvPr/>
          </p:nvSpPr>
          <p:spPr bwMode="auto">
            <a:xfrm>
              <a:off x="4222750" y="1220599"/>
              <a:ext cx="3714750" cy="1851025"/>
            </a:xfrm>
            <a:custGeom>
              <a:avLst/>
              <a:gdLst>
                <a:gd name="T0" fmla="*/ 2147483646 w 2340"/>
                <a:gd name="T1" fmla="*/ 2147483646 h 1166"/>
                <a:gd name="T2" fmla="*/ 2147483646 w 2340"/>
                <a:gd name="T3" fmla="*/ 0 h 1166"/>
                <a:gd name="T4" fmla="*/ 2147483646 w 2340"/>
                <a:gd name="T5" fmla="*/ 2147483646 h 1166"/>
                <a:gd name="T6" fmla="*/ 0 w 2340"/>
                <a:gd name="T7" fmla="*/ 2147483646 h 1166"/>
                <a:gd name="T8" fmla="*/ 2147483646 w 2340"/>
                <a:gd name="T9" fmla="*/ 2147483646 h 1166"/>
                <a:gd name="T10" fmla="*/ 2147483646 w 2340"/>
                <a:gd name="T11" fmla="*/ 2147483646 h 1166"/>
                <a:gd name="T12" fmla="*/ 2147483646 w 2340"/>
                <a:gd name="T13" fmla="*/ 2147483646 h 1166"/>
                <a:gd name="T14" fmla="*/ 2147483646 w 2340"/>
                <a:gd name="T15" fmla="*/ 2147483646 h 1166"/>
                <a:gd name="T16" fmla="*/ 2147483646 w 2340"/>
                <a:gd name="T17" fmla="*/ 2147483646 h 116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CCDAD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0" name="Google Shape;4725;p102">
              <a:extLst>
                <a:ext uri="{FF2B5EF4-FFF2-40B4-BE49-F238E27FC236}">
                  <a16:creationId xmlns:a16="http://schemas.microsoft.com/office/drawing/2014/main" id="{04BB5D0F-0C8F-4DAE-8A82-3A12C52C96CF}"/>
                </a:ext>
              </a:extLst>
            </p:cNvPr>
            <p:cNvSpPr>
              <a:spLocks/>
            </p:cNvSpPr>
            <p:nvPr/>
          </p:nvSpPr>
          <p:spPr bwMode="auto">
            <a:xfrm>
              <a:off x="4222750" y="2136775"/>
              <a:ext cx="1857375" cy="1238250"/>
            </a:xfrm>
            <a:custGeom>
              <a:avLst/>
              <a:gdLst>
                <a:gd name="T0" fmla="*/ 0 w 1170"/>
                <a:gd name="T1" fmla="*/ 0 h 780"/>
                <a:gd name="T2" fmla="*/ 0 w 1170"/>
                <a:gd name="T3" fmla="*/ 2147483646 h 780"/>
                <a:gd name="T4" fmla="*/ 2147483646 w 1170"/>
                <a:gd name="T5" fmla="*/ 2147483646 h 780"/>
                <a:gd name="T6" fmla="*/ 2147483646 w 1170"/>
                <a:gd name="T7" fmla="*/ 2147483646 h 780"/>
                <a:gd name="T8" fmla="*/ 0 w 1170"/>
                <a:gd name="T9" fmla="*/ 0 h 78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0" h="780" extrusionOk="0">
                  <a:moveTo>
                    <a:pt x="0" y="0"/>
                  </a:moveTo>
                  <a:lnTo>
                    <a:pt x="0" y="196"/>
                  </a:lnTo>
                  <a:lnTo>
                    <a:pt x="1170" y="780"/>
                  </a:lnTo>
                  <a:lnTo>
                    <a:pt x="1170" y="584"/>
                  </a:lnTo>
                  <a:lnTo>
                    <a:pt x="0" y="0"/>
                  </a:lnTo>
                  <a:close/>
                </a:path>
              </a:pathLst>
            </a:custGeom>
            <a:solidFill>
              <a:srgbClr val="9CAEA9"/>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 name="Google Shape;4726;p102">
              <a:extLst>
                <a:ext uri="{FF2B5EF4-FFF2-40B4-BE49-F238E27FC236}">
                  <a16:creationId xmlns:a16="http://schemas.microsoft.com/office/drawing/2014/main" id="{4BA8E3B7-3A4F-4335-A9D9-B85B11CE79EE}"/>
                </a:ext>
              </a:extLst>
            </p:cNvPr>
            <p:cNvSpPr>
              <a:spLocks/>
            </p:cNvSpPr>
            <p:nvPr/>
          </p:nvSpPr>
          <p:spPr bwMode="auto">
            <a:xfrm>
              <a:off x="6080125" y="2136775"/>
              <a:ext cx="1857375" cy="1238250"/>
            </a:xfrm>
            <a:custGeom>
              <a:avLst/>
              <a:gdLst>
                <a:gd name="T0" fmla="*/ 2147483646 w 1170"/>
                <a:gd name="T1" fmla="*/ 0 h 780"/>
                <a:gd name="T2" fmla="*/ 0 w 1170"/>
                <a:gd name="T3" fmla="*/ 2147483646 h 780"/>
                <a:gd name="T4" fmla="*/ 0 w 1170"/>
                <a:gd name="T5" fmla="*/ 2147483646 h 780"/>
                <a:gd name="T6" fmla="*/ 2147483646 w 1170"/>
                <a:gd name="T7" fmla="*/ 2147483646 h 780"/>
                <a:gd name="T8" fmla="*/ 2147483646 w 1170"/>
                <a:gd name="T9" fmla="*/ 0 h 78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70" h="780" extrusionOk="0">
                  <a:moveTo>
                    <a:pt x="1170" y="0"/>
                  </a:moveTo>
                  <a:lnTo>
                    <a:pt x="0" y="584"/>
                  </a:lnTo>
                  <a:lnTo>
                    <a:pt x="0" y="780"/>
                  </a:lnTo>
                  <a:lnTo>
                    <a:pt x="1170" y="196"/>
                  </a:lnTo>
                  <a:lnTo>
                    <a:pt x="1170" y="0"/>
                  </a:lnTo>
                  <a:close/>
                </a:path>
              </a:pathLst>
            </a:custGeom>
            <a:solidFill>
              <a:srgbClr val="788585"/>
            </a:solidFill>
            <a:ln>
              <a:noFill/>
            </a:ln>
            <a:extLst>
              <a:ext uri="{91240B29-F687-4F45-9708-019B960494DF}">
                <a14:hiddenLine xmlns:a14="http://schemas.microsoft.com/office/drawing/2010/main" w="9525">
                  <a:solidFill>
                    <a:srgbClr val="000000"/>
                  </a:solidFill>
                  <a:round/>
                  <a:headEnd/>
                  <a:tailEnd/>
                </a14:hiddenLine>
              </a:ext>
            </a:extLst>
          </p:spPr>
          <p:txBody>
            <a:bodyPr lIns="91425" tIns="45700" rIns="91425" bIns="4570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grpSp>
        <p:nvGrpSpPr>
          <p:cNvPr id="38" name="Group 37">
            <a:extLst>
              <a:ext uri="{FF2B5EF4-FFF2-40B4-BE49-F238E27FC236}">
                <a16:creationId xmlns:a16="http://schemas.microsoft.com/office/drawing/2014/main" id="{10FC009F-C6AC-4814-A917-54282E4F37BA}"/>
              </a:ext>
            </a:extLst>
          </p:cNvPr>
          <p:cNvGrpSpPr/>
          <p:nvPr/>
        </p:nvGrpSpPr>
        <p:grpSpPr>
          <a:xfrm>
            <a:off x="4432720" y="1502798"/>
            <a:ext cx="7457109" cy="4418776"/>
            <a:chOff x="4432720" y="1369062"/>
            <a:chExt cx="7457109" cy="4418776"/>
          </a:xfrm>
        </p:grpSpPr>
        <p:sp>
          <p:nvSpPr>
            <p:cNvPr id="30" name="TextBox 29">
              <a:extLst>
                <a:ext uri="{FF2B5EF4-FFF2-40B4-BE49-F238E27FC236}">
                  <a16:creationId xmlns:a16="http://schemas.microsoft.com/office/drawing/2014/main" id="{0472CF30-608A-48DB-85E8-85973046393F}"/>
                </a:ext>
              </a:extLst>
            </p:cNvPr>
            <p:cNvSpPr txBox="1"/>
            <p:nvPr/>
          </p:nvSpPr>
          <p:spPr>
            <a:xfrm>
              <a:off x="4744204" y="1532535"/>
              <a:ext cx="7145625" cy="646331"/>
            </a:xfrm>
            <a:prstGeom prst="rect">
              <a:avLst/>
            </a:prstGeom>
            <a:noFill/>
          </p:spPr>
          <p:txBody>
            <a:bodyPr wrap="square">
              <a:spAutoFit/>
            </a:bodyPr>
            <a:lstStyle/>
            <a:p>
              <a:pPr algn="just"/>
              <a:r>
                <a:rPr lang="en-US" dirty="0"/>
                <a:t>We are going to build and train the CNN model, for identification of patient problem , based on his/her chest x-ray.</a:t>
              </a:r>
              <a:endParaRPr lang="en-IN" dirty="0"/>
            </a:p>
          </p:txBody>
        </p:sp>
        <p:sp>
          <p:nvSpPr>
            <p:cNvPr id="31" name="TextBox 30">
              <a:extLst>
                <a:ext uri="{FF2B5EF4-FFF2-40B4-BE49-F238E27FC236}">
                  <a16:creationId xmlns:a16="http://schemas.microsoft.com/office/drawing/2014/main" id="{F39D785D-C181-4ADA-97A2-3BC22BAD2026}"/>
                </a:ext>
              </a:extLst>
            </p:cNvPr>
            <p:cNvSpPr txBox="1"/>
            <p:nvPr/>
          </p:nvSpPr>
          <p:spPr>
            <a:xfrm>
              <a:off x="4744204" y="2671313"/>
              <a:ext cx="7145625" cy="923330"/>
            </a:xfrm>
            <a:prstGeom prst="rect">
              <a:avLst/>
            </a:prstGeom>
            <a:noFill/>
          </p:spPr>
          <p:txBody>
            <a:bodyPr wrap="square">
              <a:spAutoFit/>
            </a:bodyPr>
            <a:lstStyle/>
            <a:p>
              <a:pPr algn="just"/>
              <a:r>
                <a:rPr lang="en-US" dirty="0"/>
                <a:t>Firstly we will collect the maximum x-ray images and then feed those images to CNN , and then apply many operations on those images , so that model will predict actual result , with zero loss.</a:t>
              </a:r>
              <a:endParaRPr lang="en-IN" dirty="0"/>
            </a:p>
          </p:txBody>
        </p:sp>
        <p:sp>
          <p:nvSpPr>
            <p:cNvPr id="32" name="TextBox 31">
              <a:extLst>
                <a:ext uri="{FF2B5EF4-FFF2-40B4-BE49-F238E27FC236}">
                  <a16:creationId xmlns:a16="http://schemas.microsoft.com/office/drawing/2014/main" id="{D7FE85AB-E5A4-458C-A350-697C6624794F}"/>
                </a:ext>
              </a:extLst>
            </p:cNvPr>
            <p:cNvSpPr txBox="1"/>
            <p:nvPr/>
          </p:nvSpPr>
          <p:spPr>
            <a:xfrm>
              <a:off x="4744204" y="3821472"/>
              <a:ext cx="7145625" cy="646331"/>
            </a:xfrm>
            <a:prstGeom prst="rect">
              <a:avLst/>
            </a:prstGeom>
            <a:noFill/>
          </p:spPr>
          <p:txBody>
            <a:bodyPr wrap="square">
              <a:spAutoFit/>
            </a:bodyPr>
            <a:lstStyle/>
            <a:p>
              <a:pPr algn="just"/>
              <a:r>
                <a:rPr lang="en-US" dirty="0"/>
                <a:t> When CNN gets train , then we pass test image to model to check its accuracy.</a:t>
              </a:r>
              <a:endParaRPr lang="en-IN" dirty="0"/>
            </a:p>
          </p:txBody>
        </p:sp>
        <p:sp>
          <p:nvSpPr>
            <p:cNvPr id="33" name="TextBox 32">
              <a:extLst>
                <a:ext uri="{FF2B5EF4-FFF2-40B4-BE49-F238E27FC236}">
                  <a16:creationId xmlns:a16="http://schemas.microsoft.com/office/drawing/2014/main" id="{139E3EB3-C72D-4388-BA8A-E2015B0D207C}"/>
                </a:ext>
              </a:extLst>
            </p:cNvPr>
            <p:cNvSpPr txBox="1"/>
            <p:nvPr/>
          </p:nvSpPr>
          <p:spPr>
            <a:xfrm>
              <a:off x="4744204" y="4978490"/>
              <a:ext cx="7145625" cy="646331"/>
            </a:xfrm>
            <a:prstGeom prst="rect">
              <a:avLst/>
            </a:prstGeom>
            <a:noFill/>
          </p:spPr>
          <p:txBody>
            <a:bodyPr wrap="square">
              <a:spAutoFit/>
            </a:bodyPr>
            <a:lstStyle/>
            <a:p>
              <a:pPr algn="just"/>
              <a:r>
                <a:rPr lang="en-US" dirty="0"/>
                <a:t>If, its accuracy was less then we again manipulate the data , to minimize the loss.</a:t>
              </a:r>
              <a:endParaRPr lang="en-IN" dirty="0"/>
            </a:p>
          </p:txBody>
        </p:sp>
        <p:sp>
          <p:nvSpPr>
            <p:cNvPr id="34" name="Right Brace 33">
              <a:extLst>
                <a:ext uri="{FF2B5EF4-FFF2-40B4-BE49-F238E27FC236}">
                  <a16:creationId xmlns:a16="http://schemas.microsoft.com/office/drawing/2014/main" id="{485B888E-E265-418A-815B-530C011C2AD2}"/>
                </a:ext>
              </a:extLst>
            </p:cNvPr>
            <p:cNvSpPr/>
            <p:nvPr/>
          </p:nvSpPr>
          <p:spPr>
            <a:xfrm>
              <a:off x="4432721" y="1369062"/>
              <a:ext cx="231079" cy="972364"/>
            </a:xfrm>
            <a:prstGeom prst="rightBrace">
              <a:avLst/>
            </a:prstGeom>
            <a:noFill/>
            <a:ln>
              <a:solidFill>
                <a:srgbClr val="605E64"/>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IN"/>
            </a:p>
          </p:txBody>
        </p:sp>
        <p:sp>
          <p:nvSpPr>
            <p:cNvPr id="35" name="Right Brace 34">
              <a:extLst>
                <a:ext uri="{FF2B5EF4-FFF2-40B4-BE49-F238E27FC236}">
                  <a16:creationId xmlns:a16="http://schemas.microsoft.com/office/drawing/2014/main" id="{3D0A926E-5EAA-44FF-A2E3-573D404B6B9B}"/>
                </a:ext>
              </a:extLst>
            </p:cNvPr>
            <p:cNvSpPr/>
            <p:nvPr/>
          </p:nvSpPr>
          <p:spPr>
            <a:xfrm>
              <a:off x="4432720" y="2513759"/>
              <a:ext cx="231079" cy="972364"/>
            </a:xfrm>
            <a:prstGeom prst="rightBrace">
              <a:avLst/>
            </a:prstGeom>
            <a:noFill/>
            <a:ln>
              <a:solidFill>
                <a:srgbClr val="605E64"/>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IN"/>
            </a:p>
          </p:txBody>
        </p:sp>
        <p:sp>
          <p:nvSpPr>
            <p:cNvPr id="36" name="Right Brace 35">
              <a:extLst>
                <a:ext uri="{FF2B5EF4-FFF2-40B4-BE49-F238E27FC236}">
                  <a16:creationId xmlns:a16="http://schemas.microsoft.com/office/drawing/2014/main" id="{BC02305B-3FF8-4BB9-AEDD-E0EC40FC0168}"/>
                </a:ext>
              </a:extLst>
            </p:cNvPr>
            <p:cNvSpPr/>
            <p:nvPr/>
          </p:nvSpPr>
          <p:spPr>
            <a:xfrm>
              <a:off x="4432720" y="3658456"/>
              <a:ext cx="231079" cy="972364"/>
            </a:xfrm>
            <a:prstGeom prst="rightBrace">
              <a:avLst/>
            </a:prstGeom>
            <a:noFill/>
            <a:ln>
              <a:solidFill>
                <a:srgbClr val="605E64"/>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IN"/>
            </a:p>
          </p:txBody>
        </p:sp>
        <p:sp>
          <p:nvSpPr>
            <p:cNvPr id="37" name="Right Brace 36">
              <a:extLst>
                <a:ext uri="{FF2B5EF4-FFF2-40B4-BE49-F238E27FC236}">
                  <a16:creationId xmlns:a16="http://schemas.microsoft.com/office/drawing/2014/main" id="{7A5BF494-EECC-485C-83AF-45F1A59ABCC2}"/>
                </a:ext>
              </a:extLst>
            </p:cNvPr>
            <p:cNvSpPr/>
            <p:nvPr/>
          </p:nvSpPr>
          <p:spPr>
            <a:xfrm>
              <a:off x="4432720" y="4815474"/>
              <a:ext cx="231079" cy="972364"/>
            </a:xfrm>
            <a:prstGeom prst="rightBrace">
              <a:avLst/>
            </a:prstGeom>
            <a:noFill/>
            <a:ln>
              <a:solidFill>
                <a:srgbClr val="605E64"/>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IN"/>
            </a:p>
          </p:txBody>
        </p:sp>
      </p:grpSp>
      <p:pic>
        <p:nvPicPr>
          <p:cNvPr id="28" name="Picture 27">
            <a:extLst>
              <a:ext uri="{FF2B5EF4-FFF2-40B4-BE49-F238E27FC236}">
                <a16:creationId xmlns:a16="http://schemas.microsoft.com/office/drawing/2014/main" id="{AA8037BF-00D7-40F2-9066-FEAD649BC973}"/>
              </a:ext>
            </a:extLst>
          </p:cNvPr>
          <p:cNvPicPr/>
          <p:nvPr/>
        </p:nvPicPr>
        <p:blipFill>
          <a:blip r:embed="rId2"/>
          <a:stretch>
            <a:fillRect/>
          </a:stretch>
        </p:blipFill>
        <p:spPr>
          <a:xfrm>
            <a:off x="10085511" y="0"/>
            <a:ext cx="1801689" cy="574929"/>
          </a:xfrm>
          <a:prstGeom prst="rect">
            <a:avLst/>
          </a:prstGeom>
        </p:spPr>
      </p:pic>
    </p:spTree>
    <p:extLst>
      <p:ext uri="{BB962C8B-B14F-4D97-AF65-F5344CB8AC3E}">
        <p14:creationId xmlns:p14="http://schemas.microsoft.com/office/powerpoint/2010/main" val="3348307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841F46-463F-B645-A763-BB16367CBAF6}"/>
              </a:ext>
            </a:extLst>
          </p:cNvPr>
          <p:cNvSpPr txBox="1"/>
          <p:nvPr/>
        </p:nvSpPr>
        <p:spPr>
          <a:xfrm>
            <a:off x="0" y="314115"/>
            <a:ext cx="10842311" cy="1785104"/>
          </a:xfrm>
          <a:prstGeom prst="rect">
            <a:avLst/>
          </a:prstGeom>
          <a:noFill/>
        </p:spPr>
        <p:txBody>
          <a:bodyPr wrap="square" rtlCol="0">
            <a:spAutoFit/>
          </a:bodyPr>
          <a:lstStyle/>
          <a:p>
            <a:pPr algn="ctr"/>
            <a:r>
              <a:rPr lang="en-US" sz="5500" b="1" dirty="0">
                <a:latin typeface="Cambria" panose="02040503050406030204" pitchFamily="18" charset="0"/>
                <a:ea typeface="Cambria" panose="02040503050406030204" pitchFamily="18" charset="0"/>
              </a:rPr>
              <a:t>       </a:t>
            </a:r>
            <a:r>
              <a:rPr lang="en-IN" sz="5500" b="1" i="0" dirty="0">
                <a:effectLst/>
                <a:latin typeface="poppins"/>
              </a:rPr>
              <a:t>Formulation of CNN</a:t>
            </a:r>
          </a:p>
          <a:p>
            <a:pPr algn="ctr"/>
            <a:endParaRPr lang="en-US" sz="5500" b="1" dirty="0">
              <a:latin typeface="Cambria" panose="02040503050406030204" pitchFamily="18" charset="0"/>
              <a:ea typeface="Cambria" panose="02040503050406030204" pitchFamily="18" charset="0"/>
            </a:endParaRPr>
          </a:p>
        </p:txBody>
      </p:sp>
      <p:sp>
        <p:nvSpPr>
          <p:cNvPr id="2" name="Title 1">
            <a:extLst>
              <a:ext uri="{FF2B5EF4-FFF2-40B4-BE49-F238E27FC236}">
                <a16:creationId xmlns:a16="http://schemas.microsoft.com/office/drawing/2014/main" id="{9EE3B9DE-6A0C-4AC3-9C73-C7AAD239F235}"/>
              </a:ext>
            </a:extLst>
          </p:cNvPr>
          <p:cNvSpPr>
            <a:spLocks noGrp="1"/>
          </p:cNvSpPr>
          <p:nvPr>
            <p:ph type="ctrTitle"/>
          </p:nvPr>
        </p:nvSpPr>
        <p:spPr>
          <a:xfrm>
            <a:off x="472071" y="-564106"/>
            <a:ext cx="11461782" cy="3169504"/>
          </a:xfrm>
        </p:spPr>
        <p:txBody>
          <a:bodyPr>
            <a:normAutofit/>
          </a:bodyPr>
          <a:lstStyle/>
          <a:p>
            <a:pPr algn="l"/>
            <a:r>
              <a:rPr lang="en-IN" sz="2200" b="0" i="0" dirty="0">
                <a:effectLst/>
                <a:latin typeface="roboto"/>
              </a:rPr>
              <a:t>Typically, we need to observe the image, try to identify different features, shapes and edges from the image. Based on the information we gather, you would say that the object is a dog or a car and so on.</a:t>
            </a:r>
            <a:endParaRPr lang="en-IN" sz="1800" dirty="0"/>
          </a:p>
        </p:txBody>
      </p:sp>
      <p:pic>
        <p:nvPicPr>
          <p:cNvPr id="8" name="Picture 7">
            <a:extLst>
              <a:ext uri="{FF2B5EF4-FFF2-40B4-BE49-F238E27FC236}">
                <a16:creationId xmlns:a16="http://schemas.microsoft.com/office/drawing/2014/main" id="{74E32ED0-2572-4310-B9C4-110EACD06E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8757" y="2977440"/>
            <a:ext cx="9054485" cy="3169504"/>
          </a:xfrm>
          <a:prstGeom prst="rect">
            <a:avLst/>
          </a:prstGeom>
        </p:spPr>
      </p:pic>
      <p:pic>
        <p:nvPicPr>
          <p:cNvPr id="5" name="Picture 4">
            <a:extLst>
              <a:ext uri="{FF2B5EF4-FFF2-40B4-BE49-F238E27FC236}">
                <a16:creationId xmlns:a16="http://schemas.microsoft.com/office/drawing/2014/main" id="{751DBF43-C428-451A-8C3F-59FF49148391}"/>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38597165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13">
            <a:extLst>
              <a:ext uri="{FF2B5EF4-FFF2-40B4-BE49-F238E27FC236}">
                <a16:creationId xmlns:a16="http://schemas.microsoft.com/office/drawing/2014/main" id="{2745629C-96FB-4E56-AC17-551ECA21F6AA}"/>
              </a:ext>
            </a:extLst>
          </p:cNvPr>
          <p:cNvSpPr>
            <a:spLocks noChangeArrowheads="1"/>
          </p:cNvSpPr>
          <p:nvPr/>
        </p:nvSpPr>
        <p:spPr bwMode="auto">
          <a:xfrm>
            <a:off x="2868289" y="269352"/>
            <a:ext cx="6071086" cy="1831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714500" algn="l"/>
              </a:tabLst>
              <a:defRPr>
                <a:solidFill>
                  <a:schemeClr val="tx1"/>
                </a:solidFill>
                <a:latin typeface="Arial" panose="020B0604020202020204" pitchFamily="34" charset="0"/>
              </a:defRPr>
            </a:lvl1pPr>
            <a:lvl2pPr eaLnBrk="0" fontAlgn="base" hangingPunct="0">
              <a:spcBef>
                <a:spcPct val="0"/>
              </a:spcBef>
              <a:spcAft>
                <a:spcPct val="0"/>
              </a:spcAft>
              <a:tabLst>
                <a:tab pos="1714500" algn="l"/>
              </a:tabLst>
              <a:defRPr>
                <a:solidFill>
                  <a:schemeClr val="tx1"/>
                </a:solidFill>
                <a:latin typeface="Arial" panose="020B0604020202020204" pitchFamily="34" charset="0"/>
              </a:defRPr>
            </a:lvl2pPr>
            <a:lvl3pPr eaLnBrk="0" fontAlgn="base" hangingPunct="0">
              <a:spcBef>
                <a:spcPct val="0"/>
              </a:spcBef>
              <a:spcAft>
                <a:spcPct val="0"/>
              </a:spcAft>
              <a:tabLst>
                <a:tab pos="1714500" algn="l"/>
              </a:tabLst>
              <a:defRPr>
                <a:solidFill>
                  <a:schemeClr val="tx1"/>
                </a:solidFill>
                <a:latin typeface="Arial" panose="020B0604020202020204" pitchFamily="34" charset="0"/>
              </a:defRPr>
            </a:lvl3pPr>
            <a:lvl4pPr eaLnBrk="0" fontAlgn="base" hangingPunct="0">
              <a:spcBef>
                <a:spcPct val="0"/>
              </a:spcBef>
              <a:spcAft>
                <a:spcPct val="0"/>
              </a:spcAft>
              <a:tabLst>
                <a:tab pos="1714500" algn="l"/>
              </a:tabLst>
              <a:defRPr>
                <a:solidFill>
                  <a:schemeClr val="tx1"/>
                </a:solidFill>
                <a:latin typeface="Arial" panose="020B0604020202020204" pitchFamily="34" charset="0"/>
              </a:defRPr>
            </a:lvl4pPr>
            <a:lvl5pPr eaLnBrk="0" fontAlgn="base" hangingPunct="0">
              <a:spcBef>
                <a:spcPct val="0"/>
              </a:spcBef>
              <a:spcAft>
                <a:spcPct val="0"/>
              </a:spcAft>
              <a:tabLst>
                <a:tab pos="1714500" algn="l"/>
              </a:tabLst>
              <a:defRPr>
                <a:solidFill>
                  <a:schemeClr val="tx1"/>
                </a:solidFill>
                <a:latin typeface="Arial" panose="020B0604020202020204" pitchFamily="34" charset="0"/>
              </a:defRPr>
            </a:lvl5pPr>
            <a:lvl6pPr eaLnBrk="0" fontAlgn="base" hangingPunct="0">
              <a:spcBef>
                <a:spcPct val="0"/>
              </a:spcBef>
              <a:spcAft>
                <a:spcPct val="0"/>
              </a:spcAft>
              <a:tabLst>
                <a:tab pos="1714500" algn="l"/>
              </a:tabLst>
              <a:defRPr>
                <a:solidFill>
                  <a:schemeClr val="tx1"/>
                </a:solidFill>
                <a:latin typeface="Arial" panose="020B0604020202020204" pitchFamily="34" charset="0"/>
              </a:defRPr>
            </a:lvl6pPr>
            <a:lvl7pPr eaLnBrk="0" fontAlgn="base" hangingPunct="0">
              <a:spcBef>
                <a:spcPct val="0"/>
              </a:spcBef>
              <a:spcAft>
                <a:spcPct val="0"/>
              </a:spcAft>
              <a:tabLst>
                <a:tab pos="1714500" algn="l"/>
              </a:tabLst>
              <a:defRPr>
                <a:solidFill>
                  <a:schemeClr val="tx1"/>
                </a:solidFill>
                <a:latin typeface="Arial" panose="020B0604020202020204" pitchFamily="34" charset="0"/>
              </a:defRPr>
            </a:lvl7pPr>
            <a:lvl8pPr eaLnBrk="0" fontAlgn="base" hangingPunct="0">
              <a:spcBef>
                <a:spcPct val="0"/>
              </a:spcBef>
              <a:spcAft>
                <a:spcPct val="0"/>
              </a:spcAft>
              <a:tabLst>
                <a:tab pos="1714500" algn="l"/>
              </a:tabLst>
              <a:defRPr>
                <a:solidFill>
                  <a:schemeClr val="tx1"/>
                </a:solidFill>
                <a:latin typeface="Arial" panose="020B0604020202020204" pitchFamily="34" charset="0"/>
              </a:defRPr>
            </a:lvl8pPr>
            <a:lvl9pPr eaLnBrk="0" fontAlgn="base" hangingPunct="0">
              <a:spcBef>
                <a:spcPct val="0"/>
              </a:spcBef>
              <a:spcAft>
                <a:spcPct val="0"/>
              </a:spcAft>
              <a:tabLst>
                <a:tab pos="17145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714500" algn="l"/>
              </a:tabLst>
            </a:pPr>
            <a:r>
              <a:rPr lang="en-US" altLang="en-US" sz="5500" b="1" dirty="0">
                <a:latin typeface="Cambria" panose="02040503050406030204" pitchFamily="18" charset="0"/>
                <a:ea typeface="Cambria" panose="02040503050406030204" pitchFamily="18" charset="0"/>
              </a:rPr>
              <a:t>Working-Example</a:t>
            </a:r>
            <a:r>
              <a:rPr kumimoji="0" lang="en-US" altLang="en-US" sz="2000" b="1" i="0" u="none" strike="noStrike" cap="none" normalizeH="0" baseline="0" dirty="0">
                <a:ln>
                  <a:noFill/>
                </a:ln>
                <a:solidFill>
                  <a:schemeClr val="tx1"/>
                </a:solidFill>
                <a:effectLst/>
                <a:latin typeface="Cambria" panose="02040503050406030204" pitchFamily="18" charset="0"/>
                <a:ea typeface="Times New Roman" panose="02020603050405020304" pitchFamily="18" charset="0"/>
              </a:rPr>
              <a:t>:</a:t>
            </a:r>
            <a:endParaRPr kumimoji="0" lang="en-US" altLang="en-US" sz="20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1714500" algn="l"/>
              </a:tabLst>
            </a:pPr>
            <a:r>
              <a:rPr kumimoji="0" lang="en-US" altLang="en-US" sz="2000" b="1" i="0" u="none" strike="noStrike" cap="none" normalizeH="0" baseline="0" dirty="0" err="1">
                <a:ln>
                  <a:noFill/>
                </a:ln>
                <a:solidFill>
                  <a:schemeClr val="tx1"/>
                </a:solidFill>
                <a:effectLst/>
                <a:latin typeface="Cambria" panose="02040503050406030204" pitchFamily="18" charset="0"/>
                <a:ea typeface="Times New Roman" panose="02020603050405020304" pitchFamily="18" charset="0"/>
              </a:rPr>
              <a:t>Eg.</a:t>
            </a:r>
            <a:r>
              <a:rPr kumimoji="0" lang="en-US" altLang="en-US" sz="2000" b="1" i="0" u="none" strike="noStrike" cap="none" normalizeH="0" baseline="0" dirty="0">
                <a:ln>
                  <a:noFill/>
                </a:ln>
                <a:solidFill>
                  <a:schemeClr val="tx1"/>
                </a:solidFill>
                <a:effectLst/>
                <a:latin typeface="Cambria" panose="02040503050406030204" pitchFamily="18" charset="0"/>
                <a:ea typeface="Times New Roman" panose="02020603050405020304" pitchFamily="18" charset="0"/>
              </a:rPr>
              <a:t> Digit identification out of 0-9</a:t>
            </a:r>
            <a:endParaRPr kumimoji="0" lang="en-US" altLang="en-US"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1714500" algn="l"/>
              </a:tabLst>
            </a:pPr>
            <a:r>
              <a:rPr kumimoji="0" lang="en-US" altLang="en-US" sz="20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rPr>
              <a:t> </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14500"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36" name="Picture 8">
            <a:extLst>
              <a:ext uri="{FF2B5EF4-FFF2-40B4-BE49-F238E27FC236}">
                <a16:creationId xmlns:a16="http://schemas.microsoft.com/office/drawing/2014/main" id="{F2D87403-01CF-49B8-B262-60D903D517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390" t="15367" r="31523" b="18929"/>
          <a:stretch>
            <a:fillRect/>
          </a:stretch>
        </p:blipFill>
        <p:spPr bwMode="auto">
          <a:xfrm>
            <a:off x="2015412" y="1987420"/>
            <a:ext cx="7426852" cy="3685592"/>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14">
            <a:extLst>
              <a:ext uri="{FF2B5EF4-FFF2-40B4-BE49-F238E27FC236}">
                <a16:creationId xmlns:a16="http://schemas.microsoft.com/office/drawing/2014/main" id="{B6928273-BC63-47CE-B512-CBC8CE1F1552}"/>
              </a:ext>
            </a:extLst>
          </p:cNvPr>
          <p:cNvSpPr>
            <a:spLocks noChangeArrowheads="1"/>
          </p:cNvSpPr>
          <p:nvPr/>
        </p:nvSpPr>
        <p:spPr bwMode="auto">
          <a:xfrm>
            <a:off x="1222310" y="592182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8" name="TextBox 17">
            <a:extLst>
              <a:ext uri="{FF2B5EF4-FFF2-40B4-BE49-F238E27FC236}">
                <a16:creationId xmlns:a16="http://schemas.microsoft.com/office/drawing/2014/main" id="{F1CC1D72-15AB-4102-9BDF-8B8CEFE30850}"/>
              </a:ext>
            </a:extLst>
          </p:cNvPr>
          <p:cNvSpPr txBox="1"/>
          <p:nvPr/>
        </p:nvSpPr>
        <p:spPr>
          <a:xfrm>
            <a:off x="609600" y="1618088"/>
            <a:ext cx="6708710"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tab pos="1714500" algn="l"/>
              </a:tabLst>
            </a:pPr>
            <a:r>
              <a:rPr kumimoji="0" lang="en-US" altLang="en-US" sz="1800" b="1" i="0" u="none" strike="noStrike" cap="none" normalizeH="0" baseline="0" dirty="0">
                <a:ln>
                  <a:noFill/>
                </a:ln>
                <a:solidFill>
                  <a:schemeClr val="tx1"/>
                </a:solidFill>
                <a:effectLst/>
                <a:latin typeface="Cambria" panose="02040503050406030204" pitchFamily="18" charset="0"/>
                <a:ea typeface="Times New Roman" panose="02020603050405020304" pitchFamily="18" charset="0"/>
              </a:rPr>
              <a:t>Step1:</a:t>
            </a:r>
            <a:endParaRPr kumimoji="0" lang="en-US" altLang="en-US" sz="1800" b="0" i="0" u="none" strike="noStrike" cap="none" normalizeH="0" baseline="0" dirty="0">
              <a:ln>
                <a:noFill/>
              </a:ln>
              <a:solidFill>
                <a:schemeClr val="tx1"/>
              </a:solidFill>
              <a:effectLst/>
            </a:endParaRPr>
          </a:p>
        </p:txBody>
      </p:sp>
      <p:pic>
        <p:nvPicPr>
          <p:cNvPr id="6" name="Picture 5">
            <a:extLst>
              <a:ext uri="{FF2B5EF4-FFF2-40B4-BE49-F238E27FC236}">
                <a16:creationId xmlns:a16="http://schemas.microsoft.com/office/drawing/2014/main" id="{A13624B9-CFCF-4B1B-BB16-4E7385F4B6BD}"/>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13057781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5AEC737E-4E60-416A-AFE0-8E845FCBF11A}"/>
              </a:ext>
            </a:extLst>
          </p:cNvPr>
          <p:cNvSpPr>
            <a:spLocks noChangeArrowheads="1"/>
          </p:cNvSpPr>
          <p:nvPr/>
        </p:nvSpPr>
        <p:spPr bwMode="auto">
          <a:xfrm>
            <a:off x="821094" y="754522"/>
            <a:ext cx="84516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714500" algn="l"/>
              </a:tabLst>
              <a:defRPr>
                <a:solidFill>
                  <a:schemeClr val="tx1"/>
                </a:solidFill>
                <a:latin typeface="Arial" panose="020B0604020202020204" pitchFamily="34" charset="0"/>
              </a:defRPr>
            </a:lvl1pPr>
            <a:lvl2pPr eaLnBrk="0" fontAlgn="base" hangingPunct="0">
              <a:spcBef>
                <a:spcPct val="0"/>
              </a:spcBef>
              <a:spcAft>
                <a:spcPct val="0"/>
              </a:spcAft>
              <a:tabLst>
                <a:tab pos="1714500" algn="l"/>
              </a:tabLst>
              <a:defRPr>
                <a:solidFill>
                  <a:schemeClr val="tx1"/>
                </a:solidFill>
                <a:latin typeface="Arial" panose="020B0604020202020204" pitchFamily="34" charset="0"/>
              </a:defRPr>
            </a:lvl2pPr>
            <a:lvl3pPr eaLnBrk="0" fontAlgn="base" hangingPunct="0">
              <a:spcBef>
                <a:spcPct val="0"/>
              </a:spcBef>
              <a:spcAft>
                <a:spcPct val="0"/>
              </a:spcAft>
              <a:tabLst>
                <a:tab pos="1714500" algn="l"/>
              </a:tabLst>
              <a:defRPr>
                <a:solidFill>
                  <a:schemeClr val="tx1"/>
                </a:solidFill>
                <a:latin typeface="Arial" panose="020B0604020202020204" pitchFamily="34" charset="0"/>
              </a:defRPr>
            </a:lvl3pPr>
            <a:lvl4pPr eaLnBrk="0" fontAlgn="base" hangingPunct="0">
              <a:spcBef>
                <a:spcPct val="0"/>
              </a:spcBef>
              <a:spcAft>
                <a:spcPct val="0"/>
              </a:spcAft>
              <a:tabLst>
                <a:tab pos="1714500" algn="l"/>
              </a:tabLst>
              <a:defRPr>
                <a:solidFill>
                  <a:schemeClr val="tx1"/>
                </a:solidFill>
                <a:latin typeface="Arial" panose="020B0604020202020204" pitchFamily="34" charset="0"/>
              </a:defRPr>
            </a:lvl4pPr>
            <a:lvl5pPr eaLnBrk="0" fontAlgn="base" hangingPunct="0">
              <a:spcBef>
                <a:spcPct val="0"/>
              </a:spcBef>
              <a:spcAft>
                <a:spcPct val="0"/>
              </a:spcAft>
              <a:tabLst>
                <a:tab pos="1714500" algn="l"/>
              </a:tabLst>
              <a:defRPr>
                <a:solidFill>
                  <a:schemeClr val="tx1"/>
                </a:solidFill>
                <a:latin typeface="Arial" panose="020B0604020202020204" pitchFamily="34" charset="0"/>
              </a:defRPr>
            </a:lvl5pPr>
            <a:lvl6pPr eaLnBrk="0" fontAlgn="base" hangingPunct="0">
              <a:spcBef>
                <a:spcPct val="0"/>
              </a:spcBef>
              <a:spcAft>
                <a:spcPct val="0"/>
              </a:spcAft>
              <a:tabLst>
                <a:tab pos="1714500" algn="l"/>
              </a:tabLst>
              <a:defRPr>
                <a:solidFill>
                  <a:schemeClr val="tx1"/>
                </a:solidFill>
                <a:latin typeface="Arial" panose="020B0604020202020204" pitchFamily="34" charset="0"/>
              </a:defRPr>
            </a:lvl6pPr>
            <a:lvl7pPr eaLnBrk="0" fontAlgn="base" hangingPunct="0">
              <a:spcBef>
                <a:spcPct val="0"/>
              </a:spcBef>
              <a:spcAft>
                <a:spcPct val="0"/>
              </a:spcAft>
              <a:tabLst>
                <a:tab pos="1714500" algn="l"/>
              </a:tabLst>
              <a:defRPr>
                <a:solidFill>
                  <a:schemeClr val="tx1"/>
                </a:solidFill>
                <a:latin typeface="Arial" panose="020B0604020202020204" pitchFamily="34" charset="0"/>
              </a:defRPr>
            </a:lvl7pPr>
            <a:lvl8pPr eaLnBrk="0" fontAlgn="base" hangingPunct="0">
              <a:spcBef>
                <a:spcPct val="0"/>
              </a:spcBef>
              <a:spcAft>
                <a:spcPct val="0"/>
              </a:spcAft>
              <a:tabLst>
                <a:tab pos="1714500" algn="l"/>
              </a:tabLst>
              <a:defRPr>
                <a:solidFill>
                  <a:schemeClr val="tx1"/>
                </a:solidFill>
                <a:latin typeface="Arial" panose="020B0604020202020204" pitchFamily="34" charset="0"/>
              </a:defRPr>
            </a:lvl8pPr>
            <a:lvl9pPr eaLnBrk="0" fontAlgn="base" hangingPunct="0">
              <a:spcBef>
                <a:spcPct val="0"/>
              </a:spcBef>
              <a:spcAft>
                <a:spcPct val="0"/>
              </a:spcAft>
              <a:tabLst>
                <a:tab pos="17145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714500" algn="l"/>
              </a:tabLst>
            </a:pPr>
            <a:r>
              <a:rPr kumimoji="0" lang="en-US" altLang="en-US" b="1" i="0" u="none" strike="noStrike" cap="none" normalizeH="0" baseline="0" dirty="0">
                <a:ln>
                  <a:noFill/>
                </a:ln>
                <a:solidFill>
                  <a:schemeClr val="tx1"/>
                </a:solidFill>
                <a:effectLst/>
                <a:latin typeface="Cambria" panose="02040503050406030204" pitchFamily="18" charset="0"/>
                <a:ea typeface="Times New Roman" panose="02020603050405020304" pitchFamily="18" charset="0"/>
              </a:rPr>
              <a:t>Step2:</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1714500" algn="l"/>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2049" name="Picture 9">
            <a:extLst>
              <a:ext uri="{FF2B5EF4-FFF2-40B4-BE49-F238E27FC236}">
                <a16:creationId xmlns:a16="http://schemas.microsoft.com/office/drawing/2014/main" id="{5A88D382-978C-4929-AEF0-ECABE0493A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787" t="16785" r="33784" b="18692"/>
          <a:stretch>
            <a:fillRect/>
          </a:stretch>
        </p:blipFill>
        <p:spPr bwMode="auto">
          <a:xfrm>
            <a:off x="1850571" y="1302925"/>
            <a:ext cx="8490857" cy="427081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4384AFA7-1BBD-4146-93CE-E65692016F81}"/>
              </a:ext>
            </a:extLst>
          </p:cNvPr>
          <p:cNvSpPr>
            <a:spLocks noChangeArrowheads="1"/>
          </p:cNvSpPr>
          <p:nvPr/>
        </p:nvSpPr>
        <p:spPr bwMode="auto">
          <a:xfrm>
            <a:off x="821094" y="456066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3AFF969E-004B-4561-B03C-D376ADECB2CC}"/>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8961626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91F84886-6B0E-420E-81B2-1A39879FFEC5}"/>
              </a:ext>
            </a:extLst>
          </p:cNvPr>
          <p:cNvSpPr>
            <a:spLocks noChangeArrowheads="1"/>
          </p:cNvSpPr>
          <p:nvPr/>
        </p:nvSpPr>
        <p:spPr bwMode="auto">
          <a:xfrm>
            <a:off x="557131" y="809243"/>
            <a:ext cx="84516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714500" algn="l"/>
              </a:tabLst>
              <a:defRPr>
                <a:solidFill>
                  <a:schemeClr val="tx1"/>
                </a:solidFill>
                <a:latin typeface="Arial" panose="020B0604020202020204" pitchFamily="34" charset="0"/>
              </a:defRPr>
            </a:lvl1pPr>
            <a:lvl2pPr eaLnBrk="0" fontAlgn="base" hangingPunct="0">
              <a:spcBef>
                <a:spcPct val="0"/>
              </a:spcBef>
              <a:spcAft>
                <a:spcPct val="0"/>
              </a:spcAft>
              <a:tabLst>
                <a:tab pos="1714500" algn="l"/>
              </a:tabLst>
              <a:defRPr>
                <a:solidFill>
                  <a:schemeClr val="tx1"/>
                </a:solidFill>
                <a:latin typeface="Arial" panose="020B0604020202020204" pitchFamily="34" charset="0"/>
              </a:defRPr>
            </a:lvl2pPr>
            <a:lvl3pPr eaLnBrk="0" fontAlgn="base" hangingPunct="0">
              <a:spcBef>
                <a:spcPct val="0"/>
              </a:spcBef>
              <a:spcAft>
                <a:spcPct val="0"/>
              </a:spcAft>
              <a:tabLst>
                <a:tab pos="1714500" algn="l"/>
              </a:tabLst>
              <a:defRPr>
                <a:solidFill>
                  <a:schemeClr val="tx1"/>
                </a:solidFill>
                <a:latin typeface="Arial" panose="020B0604020202020204" pitchFamily="34" charset="0"/>
              </a:defRPr>
            </a:lvl3pPr>
            <a:lvl4pPr eaLnBrk="0" fontAlgn="base" hangingPunct="0">
              <a:spcBef>
                <a:spcPct val="0"/>
              </a:spcBef>
              <a:spcAft>
                <a:spcPct val="0"/>
              </a:spcAft>
              <a:tabLst>
                <a:tab pos="1714500" algn="l"/>
              </a:tabLst>
              <a:defRPr>
                <a:solidFill>
                  <a:schemeClr val="tx1"/>
                </a:solidFill>
                <a:latin typeface="Arial" panose="020B0604020202020204" pitchFamily="34" charset="0"/>
              </a:defRPr>
            </a:lvl4pPr>
            <a:lvl5pPr eaLnBrk="0" fontAlgn="base" hangingPunct="0">
              <a:spcBef>
                <a:spcPct val="0"/>
              </a:spcBef>
              <a:spcAft>
                <a:spcPct val="0"/>
              </a:spcAft>
              <a:tabLst>
                <a:tab pos="1714500" algn="l"/>
              </a:tabLst>
              <a:defRPr>
                <a:solidFill>
                  <a:schemeClr val="tx1"/>
                </a:solidFill>
                <a:latin typeface="Arial" panose="020B0604020202020204" pitchFamily="34" charset="0"/>
              </a:defRPr>
            </a:lvl5pPr>
            <a:lvl6pPr eaLnBrk="0" fontAlgn="base" hangingPunct="0">
              <a:spcBef>
                <a:spcPct val="0"/>
              </a:spcBef>
              <a:spcAft>
                <a:spcPct val="0"/>
              </a:spcAft>
              <a:tabLst>
                <a:tab pos="1714500" algn="l"/>
              </a:tabLst>
              <a:defRPr>
                <a:solidFill>
                  <a:schemeClr val="tx1"/>
                </a:solidFill>
                <a:latin typeface="Arial" panose="020B0604020202020204" pitchFamily="34" charset="0"/>
              </a:defRPr>
            </a:lvl6pPr>
            <a:lvl7pPr eaLnBrk="0" fontAlgn="base" hangingPunct="0">
              <a:spcBef>
                <a:spcPct val="0"/>
              </a:spcBef>
              <a:spcAft>
                <a:spcPct val="0"/>
              </a:spcAft>
              <a:tabLst>
                <a:tab pos="1714500" algn="l"/>
              </a:tabLst>
              <a:defRPr>
                <a:solidFill>
                  <a:schemeClr val="tx1"/>
                </a:solidFill>
                <a:latin typeface="Arial" panose="020B0604020202020204" pitchFamily="34" charset="0"/>
              </a:defRPr>
            </a:lvl7pPr>
            <a:lvl8pPr eaLnBrk="0" fontAlgn="base" hangingPunct="0">
              <a:spcBef>
                <a:spcPct val="0"/>
              </a:spcBef>
              <a:spcAft>
                <a:spcPct val="0"/>
              </a:spcAft>
              <a:tabLst>
                <a:tab pos="1714500" algn="l"/>
              </a:tabLst>
              <a:defRPr>
                <a:solidFill>
                  <a:schemeClr val="tx1"/>
                </a:solidFill>
                <a:latin typeface="Arial" panose="020B0604020202020204" pitchFamily="34" charset="0"/>
              </a:defRPr>
            </a:lvl8pPr>
            <a:lvl9pPr eaLnBrk="0" fontAlgn="base" hangingPunct="0">
              <a:spcBef>
                <a:spcPct val="0"/>
              </a:spcBef>
              <a:spcAft>
                <a:spcPct val="0"/>
              </a:spcAft>
              <a:tabLst>
                <a:tab pos="17145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714500" algn="l"/>
              </a:tabLst>
            </a:pPr>
            <a:r>
              <a:rPr kumimoji="0" lang="en-US" altLang="en-US" b="1" i="0" u="none" strike="noStrike" cap="none" normalizeH="0" baseline="0" dirty="0">
                <a:ln>
                  <a:noFill/>
                </a:ln>
                <a:solidFill>
                  <a:schemeClr val="tx1"/>
                </a:solidFill>
                <a:effectLst/>
                <a:latin typeface="Cambria" panose="02040503050406030204" pitchFamily="18" charset="0"/>
                <a:ea typeface="Times New Roman" panose="02020603050405020304" pitchFamily="18" charset="0"/>
              </a:rPr>
              <a:t>Step3:</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1714500" algn="l"/>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3073" name="Picture 10">
            <a:extLst>
              <a:ext uri="{FF2B5EF4-FFF2-40B4-BE49-F238E27FC236}">
                <a16:creationId xmlns:a16="http://schemas.microsoft.com/office/drawing/2014/main" id="{D05C076B-A7BF-4C4B-8DBD-46F3170FE3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990" t="13950" r="31789" b="20110"/>
          <a:stretch>
            <a:fillRect/>
          </a:stretch>
        </p:blipFill>
        <p:spPr bwMode="auto">
          <a:xfrm>
            <a:off x="1959429" y="1455574"/>
            <a:ext cx="7545077" cy="372291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CBD9A877-579F-41EF-9081-7B864A855FE1}"/>
              </a:ext>
            </a:extLst>
          </p:cNvPr>
          <p:cNvSpPr>
            <a:spLocks noChangeArrowheads="1"/>
          </p:cNvSpPr>
          <p:nvPr/>
        </p:nvSpPr>
        <p:spPr bwMode="auto">
          <a:xfrm>
            <a:off x="0" y="29495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0435F22E-2FFB-409B-A16A-1DC659C0998E}"/>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7040076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B1414BDA-A88D-4588-A342-8A5301C13273}"/>
              </a:ext>
            </a:extLst>
          </p:cNvPr>
          <p:cNvSpPr>
            <a:spLocks noChangeArrowheads="1"/>
          </p:cNvSpPr>
          <p:nvPr/>
        </p:nvSpPr>
        <p:spPr bwMode="auto">
          <a:xfrm>
            <a:off x="662473" y="930543"/>
            <a:ext cx="84516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714500" algn="l"/>
              </a:tabLst>
              <a:defRPr>
                <a:solidFill>
                  <a:schemeClr val="tx1"/>
                </a:solidFill>
                <a:latin typeface="Arial" panose="020B0604020202020204" pitchFamily="34" charset="0"/>
              </a:defRPr>
            </a:lvl1pPr>
            <a:lvl2pPr eaLnBrk="0" fontAlgn="base" hangingPunct="0">
              <a:spcBef>
                <a:spcPct val="0"/>
              </a:spcBef>
              <a:spcAft>
                <a:spcPct val="0"/>
              </a:spcAft>
              <a:tabLst>
                <a:tab pos="1714500" algn="l"/>
              </a:tabLst>
              <a:defRPr>
                <a:solidFill>
                  <a:schemeClr val="tx1"/>
                </a:solidFill>
                <a:latin typeface="Arial" panose="020B0604020202020204" pitchFamily="34" charset="0"/>
              </a:defRPr>
            </a:lvl2pPr>
            <a:lvl3pPr eaLnBrk="0" fontAlgn="base" hangingPunct="0">
              <a:spcBef>
                <a:spcPct val="0"/>
              </a:spcBef>
              <a:spcAft>
                <a:spcPct val="0"/>
              </a:spcAft>
              <a:tabLst>
                <a:tab pos="1714500" algn="l"/>
              </a:tabLst>
              <a:defRPr>
                <a:solidFill>
                  <a:schemeClr val="tx1"/>
                </a:solidFill>
                <a:latin typeface="Arial" panose="020B0604020202020204" pitchFamily="34" charset="0"/>
              </a:defRPr>
            </a:lvl3pPr>
            <a:lvl4pPr eaLnBrk="0" fontAlgn="base" hangingPunct="0">
              <a:spcBef>
                <a:spcPct val="0"/>
              </a:spcBef>
              <a:spcAft>
                <a:spcPct val="0"/>
              </a:spcAft>
              <a:tabLst>
                <a:tab pos="1714500" algn="l"/>
              </a:tabLst>
              <a:defRPr>
                <a:solidFill>
                  <a:schemeClr val="tx1"/>
                </a:solidFill>
                <a:latin typeface="Arial" panose="020B0604020202020204" pitchFamily="34" charset="0"/>
              </a:defRPr>
            </a:lvl4pPr>
            <a:lvl5pPr eaLnBrk="0" fontAlgn="base" hangingPunct="0">
              <a:spcBef>
                <a:spcPct val="0"/>
              </a:spcBef>
              <a:spcAft>
                <a:spcPct val="0"/>
              </a:spcAft>
              <a:tabLst>
                <a:tab pos="1714500" algn="l"/>
              </a:tabLst>
              <a:defRPr>
                <a:solidFill>
                  <a:schemeClr val="tx1"/>
                </a:solidFill>
                <a:latin typeface="Arial" panose="020B0604020202020204" pitchFamily="34" charset="0"/>
              </a:defRPr>
            </a:lvl5pPr>
            <a:lvl6pPr eaLnBrk="0" fontAlgn="base" hangingPunct="0">
              <a:spcBef>
                <a:spcPct val="0"/>
              </a:spcBef>
              <a:spcAft>
                <a:spcPct val="0"/>
              </a:spcAft>
              <a:tabLst>
                <a:tab pos="1714500" algn="l"/>
              </a:tabLst>
              <a:defRPr>
                <a:solidFill>
                  <a:schemeClr val="tx1"/>
                </a:solidFill>
                <a:latin typeface="Arial" panose="020B0604020202020204" pitchFamily="34" charset="0"/>
              </a:defRPr>
            </a:lvl6pPr>
            <a:lvl7pPr eaLnBrk="0" fontAlgn="base" hangingPunct="0">
              <a:spcBef>
                <a:spcPct val="0"/>
              </a:spcBef>
              <a:spcAft>
                <a:spcPct val="0"/>
              </a:spcAft>
              <a:tabLst>
                <a:tab pos="1714500" algn="l"/>
              </a:tabLst>
              <a:defRPr>
                <a:solidFill>
                  <a:schemeClr val="tx1"/>
                </a:solidFill>
                <a:latin typeface="Arial" panose="020B0604020202020204" pitchFamily="34" charset="0"/>
              </a:defRPr>
            </a:lvl7pPr>
            <a:lvl8pPr eaLnBrk="0" fontAlgn="base" hangingPunct="0">
              <a:spcBef>
                <a:spcPct val="0"/>
              </a:spcBef>
              <a:spcAft>
                <a:spcPct val="0"/>
              </a:spcAft>
              <a:tabLst>
                <a:tab pos="1714500" algn="l"/>
              </a:tabLst>
              <a:defRPr>
                <a:solidFill>
                  <a:schemeClr val="tx1"/>
                </a:solidFill>
                <a:latin typeface="Arial" panose="020B0604020202020204" pitchFamily="34" charset="0"/>
              </a:defRPr>
            </a:lvl8pPr>
            <a:lvl9pPr eaLnBrk="0" fontAlgn="base" hangingPunct="0">
              <a:spcBef>
                <a:spcPct val="0"/>
              </a:spcBef>
              <a:spcAft>
                <a:spcPct val="0"/>
              </a:spcAft>
              <a:tabLst>
                <a:tab pos="17145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714500" algn="l"/>
              </a:tabLst>
            </a:pPr>
            <a:r>
              <a:rPr kumimoji="0" lang="en-US" altLang="en-US" b="1" i="0" u="none" strike="noStrike" cap="none" normalizeH="0" baseline="0" dirty="0">
                <a:ln>
                  <a:noFill/>
                </a:ln>
                <a:solidFill>
                  <a:schemeClr val="tx1"/>
                </a:solidFill>
                <a:effectLst/>
                <a:latin typeface="Cambria" panose="02040503050406030204" pitchFamily="18" charset="0"/>
                <a:ea typeface="Times New Roman" panose="02020603050405020304" pitchFamily="18" charset="0"/>
              </a:rPr>
              <a:t>Step4:</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1714500" algn="l"/>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4097" name="Picture 11">
            <a:extLst>
              <a:ext uri="{FF2B5EF4-FFF2-40B4-BE49-F238E27FC236}">
                <a16:creationId xmlns:a16="http://schemas.microsoft.com/office/drawing/2014/main" id="{72161C4D-27D3-4012-A1AB-118A3FB124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788" t="14658" r="32986" b="21529"/>
          <a:stretch>
            <a:fillRect/>
          </a:stretch>
        </p:blipFill>
        <p:spPr bwMode="auto">
          <a:xfrm>
            <a:off x="1884784" y="1576874"/>
            <a:ext cx="8049849" cy="362027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508CDE3A-DB2F-4685-8641-457073A81792}"/>
              </a:ext>
            </a:extLst>
          </p:cNvPr>
          <p:cNvSpPr>
            <a:spLocks noChangeArrowheads="1"/>
          </p:cNvSpPr>
          <p:nvPr/>
        </p:nvSpPr>
        <p:spPr bwMode="auto">
          <a:xfrm>
            <a:off x="0" y="28956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33E2F61A-D23C-4880-9468-F2AB5C0B2B47}"/>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8455625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0D0DF47C-BAD5-47B4-A503-C86D9C9DC62F}"/>
              </a:ext>
            </a:extLst>
          </p:cNvPr>
          <p:cNvSpPr>
            <a:spLocks noChangeArrowheads="1"/>
          </p:cNvSpPr>
          <p:nvPr/>
        </p:nvSpPr>
        <p:spPr bwMode="auto">
          <a:xfrm>
            <a:off x="1063690" y="948961"/>
            <a:ext cx="84516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714500" algn="l"/>
              </a:tabLst>
              <a:defRPr>
                <a:solidFill>
                  <a:schemeClr val="tx1"/>
                </a:solidFill>
                <a:latin typeface="Arial" panose="020B0604020202020204" pitchFamily="34" charset="0"/>
              </a:defRPr>
            </a:lvl1pPr>
            <a:lvl2pPr eaLnBrk="0" fontAlgn="base" hangingPunct="0">
              <a:spcBef>
                <a:spcPct val="0"/>
              </a:spcBef>
              <a:spcAft>
                <a:spcPct val="0"/>
              </a:spcAft>
              <a:tabLst>
                <a:tab pos="1714500" algn="l"/>
              </a:tabLst>
              <a:defRPr>
                <a:solidFill>
                  <a:schemeClr val="tx1"/>
                </a:solidFill>
                <a:latin typeface="Arial" panose="020B0604020202020204" pitchFamily="34" charset="0"/>
              </a:defRPr>
            </a:lvl2pPr>
            <a:lvl3pPr eaLnBrk="0" fontAlgn="base" hangingPunct="0">
              <a:spcBef>
                <a:spcPct val="0"/>
              </a:spcBef>
              <a:spcAft>
                <a:spcPct val="0"/>
              </a:spcAft>
              <a:tabLst>
                <a:tab pos="1714500" algn="l"/>
              </a:tabLst>
              <a:defRPr>
                <a:solidFill>
                  <a:schemeClr val="tx1"/>
                </a:solidFill>
                <a:latin typeface="Arial" panose="020B0604020202020204" pitchFamily="34" charset="0"/>
              </a:defRPr>
            </a:lvl3pPr>
            <a:lvl4pPr eaLnBrk="0" fontAlgn="base" hangingPunct="0">
              <a:spcBef>
                <a:spcPct val="0"/>
              </a:spcBef>
              <a:spcAft>
                <a:spcPct val="0"/>
              </a:spcAft>
              <a:tabLst>
                <a:tab pos="1714500" algn="l"/>
              </a:tabLst>
              <a:defRPr>
                <a:solidFill>
                  <a:schemeClr val="tx1"/>
                </a:solidFill>
                <a:latin typeface="Arial" panose="020B0604020202020204" pitchFamily="34" charset="0"/>
              </a:defRPr>
            </a:lvl4pPr>
            <a:lvl5pPr eaLnBrk="0" fontAlgn="base" hangingPunct="0">
              <a:spcBef>
                <a:spcPct val="0"/>
              </a:spcBef>
              <a:spcAft>
                <a:spcPct val="0"/>
              </a:spcAft>
              <a:tabLst>
                <a:tab pos="1714500" algn="l"/>
              </a:tabLst>
              <a:defRPr>
                <a:solidFill>
                  <a:schemeClr val="tx1"/>
                </a:solidFill>
                <a:latin typeface="Arial" panose="020B0604020202020204" pitchFamily="34" charset="0"/>
              </a:defRPr>
            </a:lvl5pPr>
            <a:lvl6pPr eaLnBrk="0" fontAlgn="base" hangingPunct="0">
              <a:spcBef>
                <a:spcPct val="0"/>
              </a:spcBef>
              <a:spcAft>
                <a:spcPct val="0"/>
              </a:spcAft>
              <a:tabLst>
                <a:tab pos="1714500" algn="l"/>
              </a:tabLst>
              <a:defRPr>
                <a:solidFill>
                  <a:schemeClr val="tx1"/>
                </a:solidFill>
                <a:latin typeface="Arial" panose="020B0604020202020204" pitchFamily="34" charset="0"/>
              </a:defRPr>
            </a:lvl6pPr>
            <a:lvl7pPr eaLnBrk="0" fontAlgn="base" hangingPunct="0">
              <a:spcBef>
                <a:spcPct val="0"/>
              </a:spcBef>
              <a:spcAft>
                <a:spcPct val="0"/>
              </a:spcAft>
              <a:tabLst>
                <a:tab pos="1714500" algn="l"/>
              </a:tabLst>
              <a:defRPr>
                <a:solidFill>
                  <a:schemeClr val="tx1"/>
                </a:solidFill>
                <a:latin typeface="Arial" panose="020B0604020202020204" pitchFamily="34" charset="0"/>
              </a:defRPr>
            </a:lvl7pPr>
            <a:lvl8pPr eaLnBrk="0" fontAlgn="base" hangingPunct="0">
              <a:spcBef>
                <a:spcPct val="0"/>
              </a:spcBef>
              <a:spcAft>
                <a:spcPct val="0"/>
              </a:spcAft>
              <a:tabLst>
                <a:tab pos="1714500" algn="l"/>
              </a:tabLst>
              <a:defRPr>
                <a:solidFill>
                  <a:schemeClr val="tx1"/>
                </a:solidFill>
                <a:latin typeface="Arial" panose="020B0604020202020204" pitchFamily="34" charset="0"/>
              </a:defRPr>
            </a:lvl8pPr>
            <a:lvl9pPr eaLnBrk="0" fontAlgn="base" hangingPunct="0">
              <a:spcBef>
                <a:spcPct val="0"/>
              </a:spcBef>
              <a:spcAft>
                <a:spcPct val="0"/>
              </a:spcAft>
              <a:tabLst>
                <a:tab pos="17145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714500" algn="l"/>
              </a:tabLst>
            </a:pPr>
            <a:r>
              <a:rPr kumimoji="0" lang="en-US" altLang="en-US" b="1" i="0" u="none" strike="noStrike" cap="none" normalizeH="0" baseline="0" dirty="0">
                <a:ln>
                  <a:noFill/>
                </a:ln>
                <a:solidFill>
                  <a:schemeClr val="tx1"/>
                </a:solidFill>
                <a:effectLst/>
                <a:latin typeface="Cambria" panose="02040503050406030204" pitchFamily="18" charset="0"/>
                <a:ea typeface="Times New Roman" panose="02020603050405020304" pitchFamily="18" charset="0"/>
              </a:rPr>
              <a:t>Step5:</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1714500" algn="l"/>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5124" name="Picture 12">
            <a:extLst>
              <a:ext uri="{FF2B5EF4-FFF2-40B4-BE49-F238E27FC236}">
                <a16:creationId xmlns:a16="http://schemas.microsoft.com/office/drawing/2014/main" id="{38E2ADAD-4AFB-4FFB-B668-C1138D639F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192" t="14185" r="32054" b="20348"/>
          <a:stretch>
            <a:fillRect/>
          </a:stretch>
        </p:blipFill>
        <p:spPr bwMode="auto">
          <a:xfrm>
            <a:off x="2285185" y="1595292"/>
            <a:ext cx="7621630" cy="39191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6">
            <a:extLst>
              <a:ext uri="{FF2B5EF4-FFF2-40B4-BE49-F238E27FC236}">
                <a16:creationId xmlns:a16="http://schemas.microsoft.com/office/drawing/2014/main" id="{60BE1152-6E65-4FBE-90AF-018B7D4C149A}"/>
              </a:ext>
            </a:extLst>
          </p:cNvPr>
          <p:cNvSpPr>
            <a:spLocks noChangeArrowheads="1"/>
          </p:cNvSpPr>
          <p:nvPr/>
        </p:nvSpPr>
        <p:spPr bwMode="auto">
          <a:xfrm>
            <a:off x="0" y="28273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6" name="Picture 5">
            <a:extLst>
              <a:ext uri="{FF2B5EF4-FFF2-40B4-BE49-F238E27FC236}">
                <a16:creationId xmlns:a16="http://schemas.microsoft.com/office/drawing/2014/main" id="{70ADE624-A4E5-402A-BF78-0A6399A937D0}"/>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24334527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208E3B-5767-4BB8-80B7-A4721EB3CC29}"/>
              </a:ext>
            </a:extLst>
          </p:cNvPr>
          <p:cNvSpPr txBox="1"/>
          <p:nvPr/>
        </p:nvSpPr>
        <p:spPr>
          <a:xfrm>
            <a:off x="2412741" y="333183"/>
            <a:ext cx="6097554" cy="938719"/>
          </a:xfrm>
          <a:prstGeom prst="rect">
            <a:avLst/>
          </a:prstGeom>
          <a:noFill/>
        </p:spPr>
        <p:txBody>
          <a:bodyPr wrap="square">
            <a:spAutoFit/>
          </a:bodyPr>
          <a:lstStyle/>
          <a:p>
            <a:pPr algn="ctr"/>
            <a:r>
              <a:rPr lang="en-US" sz="5500" b="1" dirty="0">
                <a:latin typeface="Cambria" panose="02040503050406030204" pitchFamily="18" charset="0"/>
                <a:ea typeface="Cambria" panose="02040503050406030204" pitchFamily="18" charset="0"/>
              </a:rPr>
              <a:t>PROCEDURE</a:t>
            </a:r>
            <a:endParaRPr lang="en-IN" sz="5500" b="1" dirty="0">
              <a:latin typeface="Cambria" panose="02040503050406030204" pitchFamily="18" charset="0"/>
              <a:ea typeface="Cambria" panose="02040503050406030204" pitchFamily="18" charset="0"/>
            </a:endParaRPr>
          </a:p>
        </p:txBody>
      </p:sp>
      <p:sp>
        <p:nvSpPr>
          <p:cNvPr id="8" name="TextBox 7">
            <a:extLst>
              <a:ext uri="{FF2B5EF4-FFF2-40B4-BE49-F238E27FC236}">
                <a16:creationId xmlns:a16="http://schemas.microsoft.com/office/drawing/2014/main" id="{3FFEB48E-943B-4DE2-BB24-FD5B4B00B1C2}"/>
              </a:ext>
            </a:extLst>
          </p:cNvPr>
          <p:cNvSpPr txBox="1"/>
          <p:nvPr/>
        </p:nvSpPr>
        <p:spPr>
          <a:xfrm>
            <a:off x="585495" y="1692848"/>
            <a:ext cx="9211647" cy="4154984"/>
          </a:xfrm>
          <a:prstGeom prst="rect">
            <a:avLst/>
          </a:prstGeom>
          <a:noFill/>
        </p:spPr>
        <p:txBody>
          <a:bodyPr wrap="square">
            <a:spAutoFit/>
          </a:bodyPr>
          <a:lstStyle/>
          <a:p>
            <a:pPr algn="just">
              <a:tabLst>
                <a:tab pos="1714500" algn="l"/>
              </a:tabLst>
            </a:pPr>
            <a:r>
              <a:rPr lang="en-US" sz="2400" dirty="0">
                <a:effectLst/>
                <a:latin typeface="Cambria" panose="02040503050406030204" pitchFamily="18" charset="0"/>
                <a:ea typeface="Times New Roman" panose="02020603050405020304" pitchFamily="18" charset="0"/>
              </a:rPr>
              <a:t>The following steps are to be followed in order to meet the objective.</a:t>
            </a:r>
            <a:endParaRPr lang="en-IN" sz="24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tabLst>
                <a:tab pos="1714500" algn="l"/>
              </a:tabLst>
            </a:pPr>
            <a:r>
              <a:rPr lang="en-US" sz="2400" dirty="0">
                <a:effectLst/>
                <a:latin typeface="Cambria" panose="02040503050406030204" pitchFamily="18" charset="0"/>
                <a:ea typeface="Times New Roman" panose="02020603050405020304" pitchFamily="18" charset="0"/>
              </a:rPr>
              <a:t>Download the dataset</a:t>
            </a:r>
            <a:endParaRPr lang="en-IN" sz="24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tabLst>
                <a:tab pos="1714500" algn="l"/>
              </a:tabLst>
            </a:pPr>
            <a:r>
              <a:rPr lang="en-US" sz="2400" dirty="0">
                <a:effectLst/>
                <a:latin typeface="Cambria" panose="02040503050406030204" pitchFamily="18" charset="0"/>
                <a:ea typeface="Times New Roman" panose="02020603050405020304" pitchFamily="18" charset="0"/>
              </a:rPr>
              <a:t>Write function to encode the labels</a:t>
            </a:r>
            <a:endParaRPr lang="en-IN" sz="24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tabLst>
                <a:tab pos="1714500" algn="l"/>
              </a:tabLst>
            </a:pPr>
            <a:r>
              <a:rPr lang="en-US" sz="2400" dirty="0">
                <a:effectLst/>
                <a:latin typeface="Cambria" panose="02040503050406030204" pitchFamily="18" charset="0"/>
                <a:ea typeface="Times New Roman" panose="02020603050405020304" pitchFamily="18" charset="0"/>
              </a:rPr>
              <a:t>Resize the image and read as grayscale</a:t>
            </a:r>
            <a:endParaRPr lang="en-IN" sz="24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tabLst>
                <a:tab pos="1714500" algn="l"/>
              </a:tabLst>
            </a:pPr>
            <a:r>
              <a:rPr lang="en-US" sz="2400" dirty="0">
                <a:effectLst/>
                <a:latin typeface="Cambria" panose="02040503050406030204" pitchFamily="18" charset="0"/>
                <a:ea typeface="Times New Roman" panose="02020603050405020304" pitchFamily="18" charset="0"/>
              </a:rPr>
              <a:t>Split the data into test and train data.</a:t>
            </a:r>
            <a:endParaRPr lang="en-IN" sz="24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tabLst>
                <a:tab pos="1714500" algn="l"/>
              </a:tabLst>
            </a:pPr>
            <a:r>
              <a:rPr lang="en-US" sz="2400" dirty="0">
                <a:effectLst/>
                <a:latin typeface="Cambria" panose="02040503050406030204" pitchFamily="18" charset="0"/>
                <a:ea typeface="Times New Roman" panose="02020603050405020304" pitchFamily="18" charset="0"/>
              </a:rPr>
              <a:t>Calculate loss function</a:t>
            </a:r>
            <a:endParaRPr lang="en-IN" sz="24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tabLst>
                <a:tab pos="1714500" algn="l"/>
              </a:tabLst>
            </a:pPr>
            <a:r>
              <a:rPr lang="en-US" sz="2400" dirty="0">
                <a:effectLst/>
                <a:latin typeface="Cambria" panose="02040503050406030204" pitchFamily="18" charset="0"/>
                <a:ea typeface="Times New Roman" panose="02020603050405020304" pitchFamily="18" charset="0"/>
              </a:rPr>
              <a:t>Build the model</a:t>
            </a:r>
            <a:endParaRPr lang="en-IN" sz="24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tabLst>
                <a:tab pos="1714500" algn="l"/>
              </a:tabLst>
            </a:pPr>
            <a:r>
              <a:rPr lang="en-US" sz="2400" dirty="0">
                <a:effectLst/>
                <a:latin typeface="Cambria" panose="02040503050406030204" pitchFamily="18" charset="0"/>
                <a:ea typeface="Times New Roman" panose="02020603050405020304" pitchFamily="18" charset="0"/>
              </a:rPr>
              <a:t>Reshape data for tensors via filters</a:t>
            </a:r>
            <a:endParaRPr lang="en-IN" sz="24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tabLst>
                <a:tab pos="1714500" algn="l"/>
              </a:tabLst>
            </a:pPr>
            <a:r>
              <a:rPr lang="en-US" sz="2400" dirty="0">
                <a:effectLst/>
                <a:latin typeface="Cambria" panose="02040503050406030204" pitchFamily="18" charset="0"/>
                <a:ea typeface="Times New Roman" panose="02020603050405020304" pitchFamily="18" charset="0"/>
              </a:rPr>
              <a:t>Use optimizer</a:t>
            </a:r>
            <a:endParaRPr lang="en-IN" sz="24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tabLst>
                <a:tab pos="1714500" algn="l"/>
              </a:tabLst>
            </a:pPr>
            <a:r>
              <a:rPr lang="en-US" sz="2400" dirty="0">
                <a:effectLst/>
                <a:latin typeface="Cambria" panose="02040503050406030204" pitchFamily="18" charset="0"/>
                <a:ea typeface="Times New Roman" panose="02020603050405020304" pitchFamily="18" charset="0"/>
              </a:rPr>
              <a:t>Train the model</a:t>
            </a:r>
            <a:endParaRPr lang="en-IN" sz="2400" dirty="0">
              <a:effectLst/>
              <a:latin typeface="Times New Roman" panose="02020603050405020304" pitchFamily="18" charset="0"/>
              <a:ea typeface="Times New Roman" panose="02020603050405020304" pitchFamily="18" charset="0"/>
            </a:endParaRPr>
          </a:p>
          <a:p>
            <a:pPr marL="342900" lvl="0" indent="-342900" algn="just">
              <a:buFont typeface="+mj-lt"/>
              <a:buAutoNum type="arabicPeriod"/>
              <a:tabLst>
                <a:tab pos="1714500" algn="l"/>
              </a:tabLst>
            </a:pPr>
            <a:r>
              <a:rPr lang="en-US" sz="2400" dirty="0">
                <a:effectLst/>
                <a:latin typeface="Cambria" panose="02040503050406030204" pitchFamily="18" charset="0"/>
                <a:ea typeface="Times New Roman" panose="02020603050405020304" pitchFamily="18" charset="0"/>
              </a:rPr>
              <a:t>Make the predictions.</a:t>
            </a:r>
            <a:endParaRPr lang="en-IN" sz="2400" dirty="0">
              <a:effectLst/>
              <a:latin typeface="Times New Roman" panose="02020603050405020304" pitchFamily="18" charset="0"/>
              <a:ea typeface="Times New Roman" panose="02020603050405020304" pitchFamily="18" charset="0"/>
            </a:endParaRPr>
          </a:p>
        </p:txBody>
      </p:sp>
      <p:pic>
        <p:nvPicPr>
          <p:cNvPr id="4" name="Picture 3">
            <a:extLst>
              <a:ext uri="{FF2B5EF4-FFF2-40B4-BE49-F238E27FC236}">
                <a16:creationId xmlns:a16="http://schemas.microsoft.com/office/drawing/2014/main" id="{74BE5E54-8577-415D-896E-11EDCF2F7BA5}"/>
              </a:ext>
            </a:extLst>
          </p:cNvPr>
          <p:cNvPicPr/>
          <p:nvPr/>
        </p:nvPicPr>
        <p:blipFill>
          <a:blip r:embed="rId2"/>
          <a:stretch>
            <a:fillRect/>
          </a:stretch>
        </p:blipFill>
        <p:spPr>
          <a:xfrm>
            <a:off x="10085511" y="0"/>
            <a:ext cx="1801689" cy="574929"/>
          </a:xfrm>
          <a:prstGeom prst="rect">
            <a:avLst/>
          </a:prstGeom>
        </p:spPr>
      </p:pic>
    </p:spTree>
    <p:extLst>
      <p:ext uri="{BB962C8B-B14F-4D97-AF65-F5344CB8AC3E}">
        <p14:creationId xmlns:p14="http://schemas.microsoft.com/office/powerpoint/2010/main" val="12631408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D6BCA51-8B40-4357-9F65-7EF5BF131DB7}"/>
              </a:ext>
            </a:extLst>
          </p:cNvPr>
          <p:cNvSpPr txBox="1"/>
          <p:nvPr/>
        </p:nvSpPr>
        <p:spPr>
          <a:xfrm>
            <a:off x="2899488" y="510464"/>
            <a:ext cx="6097554" cy="430887"/>
          </a:xfrm>
          <a:prstGeom prst="rect">
            <a:avLst/>
          </a:prstGeom>
          <a:noFill/>
        </p:spPr>
        <p:txBody>
          <a:bodyPr wrap="square">
            <a:spAutoFit/>
          </a:bodyPr>
          <a:lstStyle/>
          <a:p>
            <a:pPr algn="ctr"/>
            <a:r>
              <a:rPr lang="en-US" sz="2200" b="1" dirty="0">
                <a:latin typeface="Cambria" panose="02040503050406030204" pitchFamily="18" charset="0"/>
                <a:ea typeface="Cambria" panose="02040503050406030204" pitchFamily="18" charset="0"/>
              </a:rPr>
              <a:t>CODE  OUTPUT SNIPPETS</a:t>
            </a:r>
          </a:p>
        </p:txBody>
      </p:sp>
      <p:pic>
        <p:nvPicPr>
          <p:cNvPr id="7" name="Picture 6">
            <a:extLst>
              <a:ext uri="{FF2B5EF4-FFF2-40B4-BE49-F238E27FC236}">
                <a16:creationId xmlns:a16="http://schemas.microsoft.com/office/drawing/2014/main" id="{5DB783A6-2B79-43CE-A69D-CE2C1A526A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6387" y="1255841"/>
            <a:ext cx="9039225" cy="4943475"/>
          </a:xfrm>
          <a:prstGeom prst="rect">
            <a:avLst/>
          </a:prstGeom>
        </p:spPr>
      </p:pic>
      <p:pic>
        <p:nvPicPr>
          <p:cNvPr id="4" name="Picture 3">
            <a:extLst>
              <a:ext uri="{FF2B5EF4-FFF2-40B4-BE49-F238E27FC236}">
                <a16:creationId xmlns:a16="http://schemas.microsoft.com/office/drawing/2014/main" id="{13AAE05A-332E-4D9C-AC24-B85EE9A13423}"/>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2942821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A605E26-43D8-4AFF-B0C0-AE47990563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4512" y="781050"/>
            <a:ext cx="8562975" cy="5295900"/>
          </a:xfrm>
          <a:prstGeom prst="rect">
            <a:avLst/>
          </a:prstGeom>
        </p:spPr>
      </p:pic>
      <p:pic>
        <p:nvPicPr>
          <p:cNvPr id="3" name="Picture 2">
            <a:extLst>
              <a:ext uri="{FF2B5EF4-FFF2-40B4-BE49-F238E27FC236}">
                <a16:creationId xmlns:a16="http://schemas.microsoft.com/office/drawing/2014/main" id="{1A0194C0-5DFA-4D67-B915-CB163023D8B9}"/>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2897521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48;p8">
            <a:extLst>
              <a:ext uri="{FF2B5EF4-FFF2-40B4-BE49-F238E27FC236}">
                <a16:creationId xmlns:a16="http://schemas.microsoft.com/office/drawing/2014/main" id="{DB13E22A-CA78-4636-87C7-5F449F1C83E6}"/>
              </a:ext>
            </a:extLst>
          </p:cNvPr>
          <p:cNvSpPr txBox="1">
            <a:spLocks/>
          </p:cNvSpPr>
          <p:nvPr/>
        </p:nvSpPr>
        <p:spPr>
          <a:xfrm>
            <a:off x="1000047" y="1019745"/>
            <a:ext cx="10191900" cy="1089541"/>
          </a:xfrm>
          <a:prstGeom prst="rect">
            <a:avLst/>
          </a:prstGeom>
          <a:noFill/>
          <a:ln>
            <a:noFill/>
          </a:ln>
        </p:spPr>
        <p:txBody>
          <a:bodyPr spcFirstLastPara="1" wrap="square" lIns="91425" tIns="45700" rIns="91425" bIns="4570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buClr>
                <a:srgbClr val="595959"/>
              </a:buClr>
              <a:buSzPts val="3600"/>
              <a:buFont typeface="Calibri"/>
              <a:buNone/>
            </a:pPr>
            <a:r>
              <a:rPr lang="en-US" sz="5500" b="1" dirty="0">
                <a:latin typeface="Cambria" panose="02040503050406030204" pitchFamily="18" charset="0"/>
                <a:ea typeface="Cambria" panose="02040503050406030204" pitchFamily="18" charset="0"/>
              </a:rPr>
              <a:t>Mid-term Presentation</a:t>
            </a:r>
          </a:p>
        </p:txBody>
      </p:sp>
      <p:sp>
        <p:nvSpPr>
          <p:cNvPr id="3" name="TextBox 2">
            <a:extLst>
              <a:ext uri="{FF2B5EF4-FFF2-40B4-BE49-F238E27FC236}">
                <a16:creationId xmlns:a16="http://schemas.microsoft.com/office/drawing/2014/main" id="{830A06CD-ABC4-48EE-A2F1-BB69E3BFD3B7}"/>
              </a:ext>
            </a:extLst>
          </p:cNvPr>
          <p:cNvSpPr txBox="1"/>
          <p:nvPr/>
        </p:nvSpPr>
        <p:spPr>
          <a:xfrm>
            <a:off x="4901678" y="2246730"/>
            <a:ext cx="2388637" cy="630942"/>
          </a:xfrm>
          <a:prstGeom prst="rect">
            <a:avLst/>
          </a:prstGeom>
          <a:noFill/>
        </p:spPr>
        <p:txBody>
          <a:bodyPr wrap="square" rtlCol="0">
            <a:spAutoFit/>
          </a:bodyPr>
          <a:lstStyle/>
          <a:p>
            <a:pPr algn="ctr"/>
            <a:r>
              <a:rPr lang="en-US" sz="3500" b="1" dirty="0">
                <a:latin typeface="Cambria" panose="02040503050406030204" pitchFamily="18" charset="0"/>
                <a:ea typeface="Cambria" panose="02040503050406030204" pitchFamily="18" charset="0"/>
              </a:rPr>
              <a:t>Major I</a:t>
            </a:r>
            <a:endParaRPr lang="en-IN" sz="3500" b="1" dirty="0">
              <a:latin typeface="Cambria" panose="02040503050406030204" pitchFamily="18" charset="0"/>
              <a:ea typeface="Cambria" panose="02040503050406030204" pitchFamily="18" charset="0"/>
            </a:endParaRPr>
          </a:p>
        </p:txBody>
      </p:sp>
      <p:graphicFrame>
        <p:nvGraphicFramePr>
          <p:cNvPr id="4" name="Table 5">
            <a:extLst>
              <a:ext uri="{FF2B5EF4-FFF2-40B4-BE49-F238E27FC236}">
                <a16:creationId xmlns:a16="http://schemas.microsoft.com/office/drawing/2014/main" id="{6E4EDFD6-D1EC-456C-9FA6-14086E75E09B}"/>
              </a:ext>
            </a:extLst>
          </p:cNvPr>
          <p:cNvGraphicFramePr>
            <a:graphicFrameLocks noGrp="1"/>
          </p:cNvGraphicFramePr>
          <p:nvPr>
            <p:extLst/>
          </p:nvPr>
        </p:nvGraphicFramePr>
        <p:xfrm>
          <a:off x="388770" y="3331028"/>
          <a:ext cx="11414456" cy="1095962"/>
        </p:xfrm>
        <a:graphic>
          <a:graphicData uri="http://schemas.openxmlformats.org/drawingml/2006/table">
            <a:tbl>
              <a:tblPr firstRow="1" bandRow="1">
                <a:tableStyleId>{8EC20E35-A176-4012-BC5E-935CFFF8708E}</a:tableStyleId>
              </a:tblPr>
              <a:tblGrid>
                <a:gridCol w="2853614">
                  <a:extLst>
                    <a:ext uri="{9D8B030D-6E8A-4147-A177-3AD203B41FA5}">
                      <a16:colId xmlns:a16="http://schemas.microsoft.com/office/drawing/2014/main" val="931756420"/>
                    </a:ext>
                  </a:extLst>
                </a:gridCol>
                <a:gridCol w="2853614">
                  <a:extLst>
                    <a:ext uri="{9D8B030D-6E8A-4147-A177-3AD203B41FA5}">
                      <a16:colId xmlns:a16="http://schemas.microsoft.com/office/drawing/2014/main" val="4175632725"/>
                    </a:ext>
                  </a:extLst>
                </a:gridCol>
                <a:gridCol w="2853614">
                  <a:extLst>
                    <a:ext uri="{9D8B030D-6E8A-4147-A177-3AD203B41FA5}">
                      <a16:colId xmlns:a16="http://schemas.microsoft.com/office/drawing/2014/main" val="938295266"/>
                    </a:ext>
                  </a:extLst>
                </a:gridCol>
                <a:gridCol w="2853614">
                  <a:extLst>
                    <a:ext uri="{9D8B030D-6E8A-4147-A177-3AD203B41FA5}">
                      <a16:colId xmlns:a16="http://schemas.microsoft.com/office/drawing/2014/main" val="466105092"/>
                    </a:ext>
                  </a:extLst>
                </a:gridCol>
              </a:tblGrid>
              <a:tr h="335603">
                <a:tc>
                  <a:txBody>
                    <a:bodyPr/>
                    <a:lstStyle/>
                    <a:p>
                      <a:pPr algn="ctr"/>
                      <a:r>
                        <a:rPr lang="en-US" sz="2000" b="1" dirty="0"/>
                        <a:t>Rajul Dubey</a:t>
                      </a:r>
                      <a:endParaRPr lang="en-IN" sz="2000" b="1" dirty="0"/>
                    </a:p>
                  </a:txBody>
                  <a:tcPr/>
                </a:tc>
                <a:tc>
                  <a:txBody>
                    <a:bodyPr/>
                    <a:lstStyle/>
                    <a:p>
                      <a:pPr algn="ctr"/>
                      <a:r>
                        <a:rPr lang="en-IN" sz="2000" b="1" dirty="0"/>
                        <a:t>Devesh Yadav</a:t>
                      </a:r>
                    </a:p>
                  </a:txBody>
                  <a:tcPr/>
                </a:tc>
                <a:tc>
                  <a:txBody>
                    <a:bodyPr/>
                    <a:lstStyle/>
                    <a:p>
                      <a:pPr algn="ctr"/>
                      <a:r>
                        <a:rPr lang="en-IN" sz="2000" b="1" dirty="0" err="1"/>
                        <a:t>Shriyansh</a:t>
                      </a:r>
                      <a:r>
                        <a:rPr lang="en-IN" sz="2000" b="1" dirty="0"/>
                        <a:t> Kaushik</a:t>
                      </a:r>
                    </a:p>
                  </a:txBody>
                  <a:tcPr/>
                </a:tc>
                <a:tc>
                  <a:txBody>
                    <a:bodyPr/>
                    <a:lstStyle/>
                    <a:p>
                      <a:pPr algn="ctr"/>
                      <a:r>
                        <a:rPr lang="en-IN" sz="2000" b="1" dirty="0"/>
                        <a:t>Karan Sharma</a:t>
                      </a:r>
                    </a:p>
                  </a:txBody>
                  <a:tcPr/>
                </a:tc>
                <a:extLst>
                  <a:ext uri="{0D108BD9-81ED-4DB2-BD59-A6C34878D82A}">
                    <a16:rowId xmlns:a16="http://schemas.microsoft.com/office/drawing/2014/main" val="1339908014"/>
                  </a:ext>
                </a:extLst>
              </a:tr>
              <a:tr h="401038">
                <a:tc>
                  <a:txBody>
                    <a:bodyPr/>
                    <a:lstStyle/>
                    <a:p>
                      <a:pPr algn="ctr"/>
                      <a:r>
                        <a:rPr lang="en-IN" sz="1800" dirty="0"/>
                        <a:t>R171218081</a:t>
                      </a:r>
                      <a:endParaRPr lang="en-IN" b="1"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1800" dirty="0"/>
                        <a:t>R171218038</a:t>
                      </a:r>
                      <a:endParaRPr lang="en-IN" b="1" dirty="0"/>
                    </a:p>
                  </a:txBody>
                  <a:tcPr/>
                </a:tc>
                <a:tc>
                  <a:txBody>
                    <a:bodyPr/>
                    <a:lstStyle/>
                    <a:p>
                      <a:pPr algn="ctr">
                        <a:defRPr sz="1800"/>
                      </a:pPr>
                      <a:r>
                        <a:rPr lang="en-IN" sz="1800" dirty="0"/>
                        <a:t>R171218100</a:t>
                      </a:r>
                    </a:p>
                  </a:txBody>
                  <a:tcPr/>
                </a:tc>
                <a:tc>
                  <a:txBody>
                    <a:bodyPr/>
                    <a:lstStyle/>
                    <a:p>
                      <a:pPr algn="ctr">
                        <a:defRPr sz="1800"/>
                      </a:pPr>
                      <a:r>
                        <a:rPr lang="en-IN" sz="1800" dirty="0"/>
                        <a:t>R171218117</a:t>
                      </a:r>
                    </a:p>
                  </a:txBody>
                  <a:tcPr/>
                </a:tc>
                <a:extLst>
                  <a:ext uri="{0D108BD9-81ED-4DB2-BD59-A6C34878D82A}">
                    <a16:rowId xmlns:a16="http://schemas.microsoft.com/office/drawing/2014/main" val="2612684992"/>
                  </a:ext>
                </a:extLst>
              </a:tr>
              <a:tr h="298684">
                <a:tc>
                  <a:txBody>
                    <a:bodyPr/>
                    <a:lstStyle/>
                    <a:p>
                      <a:pPr algn="ctr">
                        <a:lnSpc>
                          <a:spcPct val="107000"/>
                        </a:lnSpc>
                        <a:spcBef>
                          <a:spcPts val="1400"/>
                        </a:spcBef>
                      </a:pPr>
                      <a:r>
                        <a:rPr lang="en-US" sz="1800" b="1" dirty="0">
                          <a:solidFill>
                            <a:srgbClr val="000000"/>
                          </a:solidFill>
                          <a:effectLst/>
                          <a:latin typeface="+mn-lt"/>
                          <a:ea typeface="Times New Roman" panose="02020603050405020304" pitchFamily="18" charset="0"/>
                          <a:cs typeface="Times New Roman" panose="02020603050405020304" pitchFamily="18" charset="0"/>
                        </a:rPr>
                        <a:t>500069424</a:t>
                      </a:r>
                      <a:endParaRPr lang="en-IN" sz="1800" b="1" dirty="0">
                        <a:effectLst/>
                        <a:latin typeface="+mn-lt"/>
                        <a:ea typeface="Times New Roman" panose="02020603050405020304" pitchFamily="18" charset="0"/>
                        <a:cs typeface="Times New Roman" panose="02020603050405020304" pitchFamily="18" charset="0"/>
                      </a:endParaRPr>
                    </a:p>
                  </a:txBody>
                  <a:tcPr marL="71755" marR="68580" marT="0" marB="0"/>
                </a:tc>
                <a:tc>
                  <a:txBody>
                    <a:bodyPr/>
                    <a:lstStyle/>
                    <a:p>
                      <a:pPr marL="0" algn="ctr" defTabSz="914400" rtl="0" eaLnBrk="1" latinLnBrk="0" hangingPunct="1">
                        <a:lnSpc>
                          <a:spcPct val="107000"/>
                        </a:lnSpc>
                        <a:spcBef>
                          <a:spcPts val="1400"/>
                        </a:spcBef>
                      </a:pPr>
                      <a:r>
                        <a:rPr lang="en-US" sz="1800" b="1" kern="1200" dirty="0">
                          <a:solidFill>
                            <a:srgbClr val="000000"/>
                          </a:solidFill>
                          <a:effectLst/>
                          <a:latin typeface="+mn-lt"/>
                          <a:ea typeface="Times New Roman" panose="02020603050405020304" pitchFamily="18" charset="0"/>
                          <a:cs typeface="Times New Roman" panose="02020603050405020304" pitchFamily="18" charset="0"/>
                        </a:rPr>
                        <a:t>5000</a:t>
                      </a:r>
                      <a:r>
                        <a:rPr lang="en-US" sz="1800" b="1" kern="1200" dirty="0">
                          <a:solidFill>
                            <a:schemeClr val="dk1"/>
                          </a:solidFill>
                          <a:effectLst/>
                          <a:latin typeface="+mn-lt"/>
                          <a:ea typeface="+mn-ea"/>
                          <a:cs typeface="+mn-cs"/>
                        </a:rPr>
                        <a:t>69565</a:t>
                      </a:r>
                      <a:endParaRPr lang="en-IN" sz="1800" b="1" kern="1200" dirty="0">
                        <a:solidFill>
                          <a:srgbClr val="000000"/>
                        </a:solidFill>
                        <a:effectLst/>
                        <a:latin typeface="+mn-lt"/>
                        <a:ea typeface="Times New Roman" panose="02020603050405020304" pitchFamily="18" charset="0"/>
                        <a:cs typeface="Times New Roman" panose="02020603050405020304" pitchFamily="18" charset="0"/>
                      </a:endParaRPr>
                    </a:p>
                  </a:txBody>
                  <a:tcPr marL="71755" marR="68580" marT="0" marB="0"/>
                </a:tc>
                <a:tc>
                  <a:txBody>
                    <a:bodyPr/>
                    <a:lstStyle/>
                    <a:p>
                      <a:pPr marL="0" algn="ctr" defTabSz="914400" rtl="0" eaLnBrk="1" latinLnBrk="0" hangingPunct="1">
                        <a:lnSpc>
                          <a:spcPct val="107000"/>
                        </a:lnSpc>
                        <a:spcBef>
                          <a:spcPts val="1400"/>
                        </a:spcBef>
                      </a:pPr>
                      <a:r>
                        <a:rPr lang="en-US" sz="1800" b="1" kern="1200" dirty="0">
                          <a:solidFill>
                            <a:srgbClr val="000000"/>
                          </a:solidFill>
                          <a:effectLst/>
                          <a:latin typeface="+mn-lt"/>
                          <a:ea typeface="Times New Roman" panose="02020603050405020304" pitchFamily="18" charset="0"/>
                          <a:cs typeface="Times New Roman" panose="02020603050405020304" pitchFamily="18" charset="0"/>
                        </a:rPr>
                        <a:t>5000</a:t>
                      </a:r>
                      <a:r>
                        <a:rPr lang="en-US" sz="1800" b="1" kern="1200" dirty="0">
                          <a:solidFill>
                            <a:schemeClr val="dk1"/>
                          </a:solidFill>
                          <a:effectLst/>
                          <a:latin typeface="+mn-lt"/>
                          <a:ea typeface="+mn-ea"/>
                          <a:cs typeface="+mn-cs"/>
                        </a:rPr>
                        <a:t>67485</a:t>
                      </a:r>
                      <a:endParaRPr lang="en-IN" sz="1800" b="1" kern="1200" dirty="0">
                        <a:solidFill>
                          <a:srgbClr val="000000"/>
                        </a:solidFill>
                        <a:effectLst/>
                        <a:latin typeface="+mn-lt"/>
                        <a:ea typeface="Times New Roman" panose="02020603050405020304" pitchFamily="18" charset="0"/>
                        <a:cs typeface="Times New Roman" panose="02020603050405020304" pitchFamily="18" charset="0"/>
                      </a:endParaRPr>
                    </a:p>
                  </a:txBody>
                  <a:tcPr marL="71755" marR="68580" marT="0" marB="0"/>
                </a:tc>
                <a:tc>
                  <a:txBody>
                    <a:bodyPr/>
                    <a:lstStyle/>
                    <a:p>
                      <a:pPr marL="0" algn="ctr" defTabSz="914400" rtl="0" eaLnBrk="1" latinLnBrk="0" hangingPunct="1">
                        <a:lnSpc>
                          <a:spcPct val="107000"/>
                        </a:lnSpc>
                        <a:spcBef>
                          <a:spcPts val="1400"/>
                        </a:spcBef>
                      </a:pPr>
                      <a:r>
                        <a:rPr lang="en-US" sz="1800" b="1" kern="1200" dirty="0">
                          <a:solidFill>
                            <a:srgbClr val="000000"/>
                          </a:solidFill>
                          <a:effectLst/>
                          <a:latin typeface="+mn-lt"/>
                          <a:ea typeface="Times New Roman" panose="02020603050405020304" pitchFamily="18" charset="0"/>
                          <a:cs typeface="Times New Roman" panose="02020603050405020304" pitchFamily="18" charset="0"/>
                        </a:rPr>
                        <a:t>5000</a:t>
                      </a:r>
                      <a:r>
                        <a:rPr lang="en-US" sz="1800" b="1" kern="1200" dirty="0">
                          <a:solidFill>
                            <a:schemeClr val="dk1"/>
                          </a:solidFill>
                          <a:effectLst/>
                          <a:latin typeface="+mn-lt"/>
                          <a:ea typeface="+mn-ea"/>
                          <a:cs typeface="+mn-cs"/>
                        </a:rPr>
                        <a:t>70100 </a:t>
                      </a:r>
                      <a:endParaRPr lang="en-IN" sz="1800" b="1" kern="1200" dirty="0">
                        <a:solidFill>
                          <a:srgbClr val="000000"/>
                        </a:solidFill>
                        <a:effectLst/>
                        <a:latin typeface="+mn-lt"/>
                        <a:ea typeface="Times New Roman" panose="02020603050405020304" pitchFamily="18" charset="0"/>
                        <a:cs typeface="Times New Roman" panose="02020603050405020304" pitchFamily="18" charset="0"/>
                      </a:endParaRPr>
                    </a:p>
                  </a:txBody>
                  <a:tcPr marL="71755" marR="68580" marT="0" marB="0"/>
                </a:tc>
                <a:extLst>
                  <a:ext uri="{0D108BD9-81ED-4DB2-BD59-A6C34878D82A}">
                    <a16:rowId xmlns:a16="http://schemas.microsoft.com/office/drawing/2014/main" val="2377690890"/>
                  </a:ext>
                </a:extLst>
              </a:tr>
            </a:tbl>
          </a:graphicData>
        </a:graphic>
      </p:graphicFrame>
      <p:sp>
        <p:nvSpPr>
          <p:cNvPr id="5" name="TextBox 4">
            <a:extLst>
              <a:ext uri="{FF2B5EF4-FFF2-40B4-BE49-F238E27FC236}">
                <a16:creationId xmlns:a16="http://schemas.microsoft.com/office/drawing/2014/main" id="{8073AC6E-B749-44EB-9461-EADACA117748}"/>
              </a:ext>
            </a:extLst>
          </p:cNvPr>
          <p:cNvSpPr txBox="1"/>
          <p:nvPr/>
        </p:nvSpPr>
        <p:spPr>
          <a:xfrm>
            <a:off x="4637309" y="5130369"/>
            <a:ext cx="2917373" cy="1138773"/>
          </a:xfrm>
          <a:prstGeom prst="rect">
            <a:avLst/>
          </a:prstGeom>
          <a:noFill/>
        </p:spPr>
        <p:txBody>
          <a:bodyPr wrap="square" rtlCol="0">
            <a:spAutoFit/>
          </a:bodyPr>
          <a:lstStyle/>
          <a:p>
            <a:pPr algn="ctr"/>
            <a:r>
              <a:rPr lang="en-US" sz="1400" dirty="0"/>
              <a:t>Under the guidance of </a:t>
            </a:r>
          </a:p>
          <a:p>
            <a:pPr algn="ctr"/>
            <a:r>
              <a:rPr lang="en-US" b="1" dirty="0"/>
              <a:t>Dr. </a:t>
            </a:r>
            <a:r>
              <a:rPr lang="en-US" b="1" dirty="0" err="1"/>
              <a:t>Gagan</a:t>
            </a:r>
            <a:r>
              <a:rPr lang="en-US" b="1" dirty="0"/>
              <a:t> Deep Singh</a:t>
            </a:r>
            <a:br>
              <a:rPr lang="en-US" dirty="0"/>
            </a:br>
            <a:r>
              <a:rPr lang="en-US" sz="1200" dirty="0">
                <a:solidFill>
                  <a:srgbClr val="00000A"/>
                </a:solidFill>
                <a:latin typeface="Times New Roman" panose="02020603050405020304" pitchFamily="18" charset="0"/>
                <a:ea typeface="Times New Roman" panose="02020603050405020304" pitchFamily="18" charset="0"/>
              </a:rPr>
              <a:t>Assistant Professor</a:t>
            </a:r>
          </a:p>
          <a:p>
            <a:pPr algn="ctr"/>
            <a:r>
              <a:rPr lang="en-US" sz="1200" dirty="0">
                <a:solidFill>
                  <a:srgbClr val="00000A"/>
                </a:solidFill>
                <a:latin typeface="Times New Roman" panose="02020603050405020304" pitchFamily="18" charset="0"/>
                <a:ea typeface="Times New Roman" panose="02020603050405020304" pitchFamily="18" charset="0"/>
              </a:rPr>
              <a:t>Department of Cybernetics Cluster</a:t>
            </a:r>
          </a:p>
          <a:p>
            <a:pPr algn="ctr"/>
            <a:r>
              <a:rPr lang="en-US" sz="1200" dirty="0">
                <a:solidFill>
                  <a:srgbClr val="00000A"/>
                </a:solidFill>
                <a:latin typeface="Times New Roman" panose="02020603050405020304" pitchFamily="18" charset="0"/>
                <a:ea typeface="Times New Roman" panose="02020603050405020304" pitchFamily="18" charset="0"/>
              </a:rPr>
              <a:t>University of Petroleum and Energy Studies</a:t>
            </a:r>
          </a:p>
        </p:txBody>
      </p:sp>
      <p:pic>
        <p:nvPicPr>
          <p:cNvPr id="6" name="Picture 5">
            <a:extLst>
              <a:ext uri="{FF2B5EF4-FFF2-40B4-BE49-F238E27FC236}">
                <a16:creationId xmlns:a16="http://schemas.microsoft.com/office/drawing/2014/main" id="{33646C54-A138-4181-A8C7-BE18363F4D8A}"/>
              </a:ext>
            </a:extLst>
          </p:cNvPr>
          <p:cNvPicPr>
            <a:picLocks noChangeAspect="1"/>
          </p:cNvPicPr>
          <p:nvPr/>
        </p:nvPicPr>
        <p:blipFill>
          <a:blip r:embed="rId2"/>
          <a:stretch>
            <a:fillRect/>
          </a:stretch>
        </p:blipFill>
        <p:spPr>
          <a:xfrm>
            <a:off x="10220659" y="66616"/>
            <a:ext cx="1517252" cy="499500"/>
          </a:xfrm>
          <a:prstGeom prst="rect">
            <a:avLst/>
          </a:prstGeom>
        </p:spPr>
      </p:pic>
    </p:spTree>
    <p:extLst>
      <p:ext uri="{BB962C8B-B14F-4D97-AF65-F5344CB8AC3E}">
        <p14:creationId xmlns:p14="http://schemas.microsoft.com/office/powerpoint/2010/main" val="34160290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5E32D0-4A6F-4FD1-974A-6BECADB26D5F}"/>
              </a:ext>
            </a:extLst>
          </p:cNvPr>
          <p:cNvSpPr txBox="1"/>
          <p:nvPr/>
        </p:nvSpPr>
        <p:spPr>
          <a:xfrm>
            <a:off x="413657" y="295860"/>
            <a:ext cx="11364685" cy="938719"/>
          </a:xfrm>
          <a:prstGeom prst="rect">
            <a:avLst/>
          </a:prstGeom>
          <a:noFill/>
        </p:spPr>
        <p:txBody>
          <a:bodyPr wrap="square">
            <a:spAutoFit/>
          </a:bodyPr>
          <a:lstStyle/>
          <a:p>
            <a:pPr algn="ctr">
              <a:tabLst>
                <a:tab pos="1714500" algn="l"/>
              </a:tabLst>
            </a:pPr>
            <a:r>
              <a:rPr lang="en-US" sz="5500" b="1" dirty="0">
                <a:latin typeface="Cambria" panose="02040503050406030204" pitchFamily="18" charset="0"/>
                <a:ea typeface="Times New Roman" panose="02020603050405020304" pitchFamily="18" charset="0"/>
              </a:rPr>
              <a:t>WORK FLOW</a:t>
            </a:r>
            <a:endParaRPr lang="en-IN" sz="5500" dirty="0">
              <a:effectLst/>
              <a:latin typeface="Times New Roman" panose="02020603050405020304" pitchFamily="18" charset="0"/>
              <a:ea typeface="Times New Roman" panose="02020603050405020304" pitchFamily="18" charset="0"/>
            </a:endParaRPr>
          </a:p>
        </p:txBody>
      </p:sp>
      <p:pic>
        <p:nvPicPr>
          <p:cNvPr id="5" name="Picture 4">
            <a:extLst>
              <a:ext uri="{FF2B5EF4-FFF2-40B4-BE49-F238E27FC236}">
                <a16:creationId xmlns:a16="http://schemas.microsoft.com/office/drawing/2014/main" id="{399CB1DB-AEFF-46F0-AB48-C895629E38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0810" y="1257906"/>
            <a:ext cx="7326443" cy="4632648"/>
          </a:xfrm>
          <a:prstGeom prst="rect">
            <a:avLst/>
          </a:prstGeom>
        </p:spPr>
      </p:pic>
      <p:pic>
        <p:nvPicPr>
          <p:cNvPr id="4" name="Picture 3">
            <a:extLst>
              <a:ext uri="{FF2B5EF4-FFF2-40B4-BE49-F238E27FC236}">
                <a16:creationId xmlns:a16="http://schemas.microsoft.com/office/drawing/2014/main" id="{3A3A523B-8A9E-455D-99DE-835B395E5D95}"/>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40671282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EA5E12A-6A84-489F-9806-1C14ECE84B3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827176" y="447871"/>
            <a:ext cx="5759294" cy="5561045"/>
          </a:xfrm>
          <a:prstGeom prst="rect">
            <a:avLst/>
          </a:prstGeom>
          <a:noFill/>
          <a:ln>
            <a:noFill/>
          </a:ln>
        </p:spPr>
      </p:pic>
      <p:pic>
        <p:nvPicPr>
          <p:cNvPr id="3" name="Picture 2">
            <a:extLst>
              <a:ext uri="{FF2B5EF4-FFF2-40B4-BE49-F238E27FC236}">
                <a16:creationId xmlns:a16="http://schemas.microsoft.com/office/drawing/2014/main" id="{FECC3A78-645E-4F1E-937D-EE3DBD8B1559}"/>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26567352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2B8C67-0371-4E5B-BA8B-FBA191BEDC17}"/>
              </a:ext>
            </a:extLst>
          </p:cNvPr>
          <p:cNvSpPr txBox="1"/>
          <p:nvPr/>
        </p:nvSpPr>
        <p:spPr>
          <a:xfrm>
            <a:off x="438540" y="1327811"/>
            <a:ext cx="8294915" cy="4708981"/>
          </a:xfrm>
          <a:prstGeom prst="rect">
            <a:avLst/>
          </a:prstGeom>
          <a:noFill/>
        </p:spPr>
        <p:txBody>
          <a:bodyPr wrap="square">
            <a:spAutoFit/>
          </a:bodyPr>
          <a:lstStyle/>
          <a:p>
            <a:pPr marL="342900" lvl="0" indent="-342900">
              <a:buFont typeface="Symbol" panose="05050102010706020507" pitchFamily="18" charset="2"/>
              <a:buChar char=""/>
              <a:tabLst>
                <a:tab pos="1714500" algn="l"/>
              </a:tabLst>
            </a:pPr>
            <a:r>
              <a:rPr lang="en-US" sz="1500" dirty="0">
                <a:effectLst/>
                <a:latin typeface="Cambria" panose="02040503050406030204" pitchFamily="18" charset="0"/>
                <a:ea typeface="Cambria" panose="02040503050406030204" pitchFamily="18" charset="0"/>
              </a:rPr>
              <a:t>While some less computationally intensive ML applications can be run on central processing units (CPUs), most currently applied ML algorithms require hardware with dedicated graphics processing units (GPUs).</a:t>
            </a:r>
            <a:endParaRPr lang="en-IN" sz="1500" dirty="0">
              <a:effectLst/>
              <a:latin typeface="Cambria" panose="02040503050406030204" pitchFamily="18" charset="0"/>
              <a:ea typeface="Cambria" panose="02040503050406030204" pitchFamily="18" charset="0"/>
            </a:endParaRPr>
          </a:p>
          <a:p>
            <a:pPr marL="342900" lvl="0" indent="-342900">
              <a:buFont typeface="Symbol" panose="05050102010706020507" pitchFamily="18" charset="2"/>
              <a:buChar char=""/>
              <a:tabLst>
                <a:tab pos="1714500" algn="l"/>
              </a:tabLst>
            </a:pPr>
            <a:r>
              <a:rPr lang="en-US" sz="1500" dirty="0">
                <a:effectLst/>
                <a:latin typeface="Cambria" panose="02040503050406030204" pitchFamily="18" charset="0"/>
                <a:ea typeface="Cambria" panose="02040503050406030204" pitchFamily="18" charset="0"/>
              </a:rPr>
              <a:t>Experts involved in ML development should make use of online resources for creating, sharing, and discussing ML algorithms.</a:t>
            </a:r>
            <a:endParaRPr lang="en-IN" sz="1500" dirty="0">
              <a:effectLst/>
              <a:latin typeface="Cambria" panose="02040503050406030204" pitchFamily="18" charset="0"/>
              <a:ea typeface="Cambria" panose="02040503050406030204" pitchFamily="18" charset="0"/>
            </a:endParaRPr>
          </a:p>
          <a:p>
            <a:pPr marL="228600">
              <a:tabLst>
                <a:tab pos="1714500" algn="l"/>
              </a:tabLst>
            </a:pPr>
            <a:r>
              <a:rPr lang="en-US" sz="1500" dirty="0">
                <a:effectLst/>
                <a:latin typeface="Cambria" panose="02040503050406030204" pitchFamily="18" charset="0"/>
                <a:ea typeface="Cambria" panose="02040503050406030204" pitchFamily="18" charset="0"/>
              </a:rPr>
              <a:t> </a:t>
            </a:r>
            <a:endParaRPr lang="en-IN" sz="1500" dirty="0">
              <a:effectLst/>
              <a:latin typeface="Cambria" panose="02040503050406030204" pitchFamily="18" charset="0"/>
              <a:ea typeface="Cambria" panose="02040503050406030204" pitchFamily="18" charset="0"/>
            </a:endParaRPr>
          </a:p>
          <a:p>
            <a:pPr>
              <a:tabLst>
                <a:tab pos="1714500" algn="l"/>
              </a:tabLst>
            </a:pPr>
            <a:r>
              <a:rPr lang="en-US" sz="1500" b="1" dirty="0">
                <a:effectLst/>
                <a:latin typeface="Cambria" panose="02040503050406030204" pitchFamily="18" charset="0"/>
                <a:ea typeface="Cambria" panose="02040503050406030204" pitchFamily="18" charset="0"/>
              </a:rPr>
              <a:t>Hardware</a:t>
            </a:r>
            <a:endParaRPr lang="en-IN" sz="1500" dirty="0">
              <a:effectLst/>
              <a:latin typeface="Cambria" panose="02040503050406030204" pitchFamily="18" charset="0"/>
              <a:ea typeface="Cambria" panose="02040503050406030204" pitchFamily="18" charset="0"/>
            </a:endParaRPr>
          </a:p>
          <a:p>
            <a:pPr marL="342900" lvl="0" indent="-342900">
              <a:buFont typeface="Symbol" panose="05050102010706020507" pitchFamily="18" charset="2"/>
              <a:buChar char=""/>
              <a:tabLst>
                <a:tab pos="1714500" algn="l"/>
              </a:tabLst>
            </a:pPr>
            <a:r>
              <a:rPr lang="en-US" sz="1500" dirty="0">
                <a:effectLst/>
                <a:latin typeface="Cambria" panose="02040503050406030204" pitchFamily="18" charset="0"/>
                <a:ea typeface="Cambria" panose="02040503050406030204" pitchFamily="18" charset="0"/>
              </a:rPr>
              <a:t>100 GB external hard disk</a:t>
            </a:r>
            <a:endParaRPr lang="en-IN" sz="1500" dirty="0">
              <a:effectLst/>
              <a:latin typeface="Cambria" panose="02040503050406030204" pitchFamily="18" charset="0"/>
              <a:ea typeface="Cambria" panose="02040503050406030204" pitchFamily="18" charset="0"/>
            </a:endParaRPr>
          </a:p>
          <a:p>
            <a:pPr marL="342900" lvl="0" indent="-342900">
              <a:buFont typeface="Symbol" panose="05050102010706020507" pitchFamily="18" charset="2"/>
              <a:buChar char=""/>
              <a:tabLst>
                <a:tab pos="1714500" algn="l"/>
              </a:tabLst>
            </a:pPr>
            <a:r>
              <a:rPr lang="en-US" sz="1500" dirty="0">
                <a:effectLst/>
                <a:latin typeface="Cambria" panose="02040503050406030204" pitchFamily="18" charset="0"/>
                <a:ea typeface="Cambria" panose="02040503050406030204" pitchFamily="18" charset="0"/>
              </a:rPr>
              <a:t>NVIDIA GTX 1070 GPU 8 GB </a:t>
            </a:r>
            <a:endParaRPr lang="en-IN" sz="1500" dirty="0">
              <a:effectLst/>
              <a:latin typeface="Cambria" panose="02040503050406030204" pitchFamily="18" charset="0"/>
              <a:ea typeface="Cambria" panose="02040503050406030204" pitchFamily="18" charset="0"/>
            </a:endParaRPr>
          </a:p>
          <a:p>
            <a:pPr marL="342900" lvl="0" indent="-342900">
              <a:buFont typeface="Symbol" panose="05050102010706020507" pitchFamily="18" charset="2"/>
              <a:buChar char=""/>
              <a:tabLst>
                <a:tab pos="1714500" algn="l"/>
              </a:tabLst>
            </a:pPr>
            <a:r>
              <a:rPr lang="en-US" sz="1500" dirty="0">
                <a:effectLst/>
                <a:latin typeface="Cambria" panose="02040503050406030204" pitchFamily="18" charset="0"/>
                <a:ea typeface="Cambria" panose="02040503050406030204" pitchFamily="18" charset="0"/>
              </a:rPr>
              <a:t>16 GB of RAM</a:t>
            </a:r>
            <a:endParaRPr lang="en-IN" sz="1500" dirty="0">
              <a:effectLst/>
              <a:latin typeface="Cambria" panose="02040503050406030204" pitchFamily="18" charset="0"/>
              <a:ea typeface="Cambria" panose="02040503050406030204" pitchFamily="18" charset="0"/>
            </a:endParaRPr>
          </a:p>
          <a:p>
            <a:pPr>
              <a:tabLst>
                <a:tab pos="1714500" algn="l"/>
              </a:tabLst>
            </a:pPr>
            <a:r>
              <a:rPr lang="en-US" sz="1500" dirty="0">
                <a:effectLst/>
                <a:latin typeface="Cambria" panose="02040503050406030204" pitchFamily="18" charset="0"/>
                <a:ea typeface="Cambria" panose="02040503050406030204" pitchFamily="18" charset="0"/>
              </a:rPr>
              <a:t> </a:t>
            </a:r>
            <a:endParaRPr lang="en-IN" sz="1500" dirty="0">
              <a:effectLst/>
              <a:latin typeface="Cambria" panose="02040503050406030204" pitchFamily="18" charset="0"/>
              <a:ea typeface="Cambria" panose="02040503050406030204" pitchFamily="18" charset="0"/>
            </a:endParaRPr>
          </a:p>
          <a:p>
            <a:pPr algn="just">
              <a:tabLst>
                <a:tab pos="1714500" algn="l"/>
              </a:tabLst>
            </a:pPr>
            <a:r>
              <a:rPr lang="en-US" sz="1500" b="1" dirty="0">
                <a:effectLst/>
                <a:latin typeface="Cambria" panose="02040503050406030204" pitchFamily="18" charset="0"/>
                <a:ea typeface="Cambria" panose="02040503050406030204" pitchFamily="18" charset="0"/>
              </a:rPr>
              <a:t>Software</a:t>
            </a:r>
            <a:r>
              <a:rPr lang="en-US" sz="1500" dirty="0">
                <a:effectLst/>
                <a:latin typeface="Cambria" panose="02040503050406030204" pitchFamily="18" charset="0"/>
                <a:ea typeface="Cambria" panose="02040503050406030204" pitchFamily="18" charset="0"/>
              </a:rPr>
              <a:t> </a:t>
            </a:r>
            <a:endParaRPr lang="en-IN" sz="1500" dirty="0">
              <a:effectLst/>
              <a:latin typeface="Cambria" panose="02040503050406030204" pitchFamily="18" charset="0"/>
              <a:ea typeface="Cambria" panose="02040503050406030204" pitchFamily="18" charset="0"/>
            </a:endParaRPr>
          </a:p>
          <a:p>
            <a:pPr marL="342900" lvl="0" indent="-342900" algn="just">
              <a:buFont typeface="Symbol" panose="05050102010706020507" pitchFamily="18" charset="2"/>
              <a:buChar char=""/>
              <a:tabLst>
                <a:tab pos="1714500" algn="l"/>
              </a:tabLst>
            </a:pPr>
            <a:r>
              <a:rPr lang="en-US" sz="1500" dirty="0">
                <a:effectLst/>
                <a:latin typeface="Cambria" panose="02040503050406030204" pitchFamily="18" charset="0"/>
                <a:ea typeface="Cambria" panose="02040503050406030204" pitchFamily="18" charset="0"/>
              </a:rPr>
              <a:t>Windows(7 and above)</a:t>
            </a:r>
            <a:endParaRPr lang="en-IN" sz="1500" dirty="0">
              <a:effectLst/>
              <a:latin typeface="Cambria" panose="02040503050406030204" pitchFamily="18" charset="0"/>
              <a:ea typeface="Cambria" panose="02040503050406030204" pitchFamily="18" charset="0"/>
            </a:endParaRPr>
          </a:p>
          <a:p>
            <a:pPr marL="342900" lvl="0" indent="-342900" algn="just">
              <a:buFont typeface="Symbol" panose="05050102010706020507" pitchFamily="18" charset="2"/>
              <a:buChar char=""/>
              <a:tabLst>
                <a:tab pos="1714500" algn="l"/>
              </a:tabLst>
            </a:pPr>
            <a:r>
              <a:rPr lang="en-US" sz="1500" dirty="0">
                <a:effectLst/>
                <a:latin typeface="Cambria" panose="02040503050406030204" pitchFamily="18" charset="0"/>
                <a:ea typeface="Cambria" panose="02040503050406030204" pitchFamily="18" charset="0"/>
              </a:rPr>
              <a:t>Python versions(2.6.X , 3.6.X)</a:t>
            </a:r>
            <a:endParaRPr lang="en-IN" sz="1500" dirty="0">
              <a:effectLst/>
              <a:latin typeface="Cambria" panose="02040503050406030204" pitchFamily="18" charset="0"/>
              <a:ea typeface="Cambria" panose="02040503050406030204" pitchFamily="18" charset="0"/>
            </a:endParaRPr>
          </a:p>
          <a:p>
            <a:pPr marL="342900" lvl="0" indent="-342900" algn="just">
              <a:buFont typeface="Symbol" panose="05050102010706020507" pitchFamily="18" charset="2"/>
              <a:buChar char=""/>
              <a:tabLst>
                <a:tab pos="1714500" algn="l"/>
              </a:tabLst>
            </a:pPr>
            <a:r>
              <a:rPr lang="en-US" sz="1500" dirty="0" err="1">
                <a:effectLst/>
                <a:latin typeface="Cambria" panose="02040503050406030204" pitchFamily="18" charset="0"/>
                <a:ea typeface="Cambria" panose="02040503050406030204" pitchFamily="18" charset="0"/>
              </a:rPr>
              <a:t>Jupyter</a:t>
            </a:r>
            <a:r>
              <a:rPr lang="en-US" sz="1500" dirty="0">
                <a:effectLst/>
                <a:latin typeface="Cambria" panose="02040503050406030204" pitchFamily="18" charset="0"/>
                <a:ea typeface="Cambria" panose="02040503050406030204" pitchFamily="18" charset="0"/>
              </a:rPr>
              <a:t> Notebook</a:t>
            </a:r>
            <a:endParaRPr lang="en-IN" sz="1500" dirty="0">
              <a:effectLst/>
              <a:latin typeface="Cambria" panose="02040503050406030204" pitchFamily="18" charset="0"/>
              <a:ea typeface="Cambria" panose="02040503050406030204" pitchFamily="18" charset="0"/>
            </a:endParaRPr>
          </a:p>
          <a:p>
            <a:pPr marL="342900" lvl="0" indent="-342900" algn="just">
              <a:buFont typeface="Symbol" panose="05050102010706020507" pitchFamily="18" charset="2"/>
              <a:buChar char=""/>
              <a:tabLst>
                <a:tab pos="1714500" algn="l"/>
              </a:tabLst>
            </a:pPr>
            <a:r>
              <a:rPr lang="en-US" sz="1500" dirty="0">
                <a:effectLst/>
                <a:latin typeface="Cambria" panose="02040503050406030204" pitchFamily="18" charset="0"/>
                <a:ea typeface="Cambria" panose="02040503050406030204" pitchFamily="18" charset="0"/>
              </a:rPr>
              <a:t>Anaconda</a:t>
            </a:r>
            <a:endParaRPr lang="en-IN" sz="1500" dirty="0">
              <a:effectLst/>
              <a:latin typeface="Cambria" panose="02040503050406030204" pitchFamily="18" charset="0"/>
              <a:ea typeface="Cambria" panose="02040503050406030204" pitchFamily="18" charset="0"/>
            </a:endParaRPr>
          </a:p>
          <a:p>
            <a:pPr marL="342900" lvl="0" indent="-342900" algn="just">
              <a:buFont typeface="Symbol" panose="05050102010706020507" pitchFamily="18" charset="2"/>
              <a:buChar char=""/>
              <a:tabLst>
                <a:tab pos="1714500" algn="l"/>
              </a:tabLst>
            </a:pPr>
            <a:r>
              <a:rPr lang="en-US" sz="1500" dirty="0" err="1">
                <a:effectLst/>
                <a:latin typeface="Cambria" panose="02040503050406030204" pitchFamily="18" charset="0"/>
                <a:ea typeface="Cambria" panose="02040503050406030204" pitchFamily="18" charset="0"/>
              </a:rPr>
              <a:t>Tensorflow</a:t>
            </a:r>
            <a:endParaRPr lang="en-IN" sz="1500" dirty="0">
              <a:effectLst/>
              <a:latin typeface="Cambria" panose="02040503050406030204" pitchFamily="18" charset="0"/>
              <a:ea typeface="Cambria" panose="02040503050406030204" pitchFamily="18" charset="0"/>
            </a:endParaRPr>
          </a:p>
          <a:p>
            <a:pPr marL="342900" lvl="0" indent="-342900" algn="just">
              <a:buFont typeface="Symbol" panose="05050102010706020507" pitchFamily="18" charset="2"/>
              <a:buChar char=""/>
              <a:tabLst>
                <a:tab pos="1714500" algn="l"/>
              </a:tabLst>
            </a:pPr>
            <a:r>
              <a:rPr lang="en-US" sz="1500" dirty="0">
                <a:effectLst/>
                <a:latin typeface="Cambria" panose="02040503050406030204" pitchFamily="18" charset="0"/>
                <a:ea typeface="Cambria" panose="02040503050406030204" pitchFamily="18" charset="0"/>
              </a:rPr>
              <a:t>Matplotlib </a:t>
            </a:r>
            <a:endParaRPr lang="en-IN" sz="1500" dirty="0">
              <a:effectLst/>
              <a:latin typeface="Cambria" panose="02040503050406030204" pitchFamily="18" charset="0"/>
              <a:ea typeface="Cambria" panose="02040503050406030204" pitchFamily="18" charset="0"/>
            </a:endParaRPr>
          </a:p>
          <a:p>
            <a:pPr marL="342900" lvl="0" indent="-342900" algn="just">
              <a:buFont typeface="Symbol" panose="05050102010706020507" pitchFamily="18" charset="2"/>
              <a:buChar char=""/>
              <a:tabLst>
                <a:tab pos="1714500" algn="l"/>
              </a:tabLst>
            </a:pPr>
            <a:r>
              <a:rPr lang="en-US" sz="1500" dirty="0" err="1">
                <a:effectLst/>
                <a:latin typeface="Cambria" panose="02040503050406030204" pitchFamily="18" charset="0"/>
                <a:ea typeface="Cambria" panose="02040503050406030204" pitchFamily="18" charset="0"/>
              </a:rPr>
              <a:t>Keras</a:t>
            </a:r>
            <a:endParaRPr lang="en-IN" sz="1500" dirty="0">
              <a:effectLst/>
              <a:latin typeface="Cambria" panose="02040503050406030204" pitchFamily="18" charset="0"/>
              <a:ea typeface="Cambria" panose="02040503050406030204" pitchFamily="18" charset="0"/>
            </a:endParaRPr>
          </a:p>
          <a:p>
            <a:pPr marL="342900" lvl="0" indent="-342900" algn="just">
              <a:buFont typeface="Symbol" panose="05050102010706020507" pitchFamily="18" charset="2"/>
              <a:buChar char=""/>
              <a:tabLst>
                <a:tab pos="1714500" algn="l"/>
              </a:tabLst>
            </a:pPr>
            <a:r>
              <a:rPr lang="en-US" sz="1500" dirty="0">
                <a:effectLst/>
                <a:latin typeface="Cambria" panose="02040503050406030204" pitchFamily="18" charset="0"/>
                <a:ea typeface="Cambria" panose="02040503050406030204" pitchFamily="18" charset="0"/>
              </a:rPr>
              <a:t>GitHub</a:t>
            </a:r>
            <a:endParaRPr lang="en-IN" sz="1500" dirty="0">
              <a:effectLst/>
              <a:latin typeface="Cambria" panose="0204050305040603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7CBF1729-F26D-4E5B-9234-471714A963AF}"/>
              </a:ext>
            </a:extLst>
          </p:cNvPr>
          <p:cNvSpPr txBox="1"/>
          <p:nvPr/>
        </p:nvSpPr>
        <p:spPr>
          <a:xfrm>
            <a:off x="438540" y="557118"/>
            <a:ext cx="11028782" cy="630942"/>
          </a:xfrm>
          <a:prstGeom prst="rect">
            <a:avLst/>
          </a:prstGeom>
          <a:noFill/>
        </p:spPr>
        <p:txBody>
          <a:bodyPr wrap="square">
            <a:spAutoFit/>
          </a:bodyPr>
          <a:lstStyle/>
          <a:p>
            <a:pPr algn="ctr">
              <a:tabLst>
                <a:tab pos="1714500" algn="l"/>
              </a:tabLst>
            </a:pPr>
            <a:r>
              <a:rPr lang="en-US" sz="3500" b="1" dirty="0">
                <a:effectLst/>
                <a:latin typeface="Cambria" panose="02040503050406030204" pitchFamily="18" charset="0"/>
                <a:ea typeface="Times New Roman" panose="02020603050405020304" pitchFamily="18" charset="0"/>
              </a:rPr>
              <a:t>SYSTEM REQUIREMENTS: (SOFTWARE/HARDWARE)</a:t>
            </a:r>
            <a:endParaRPr lang="en-IN" sz="3500" dirty="0">
              <a:effectLst/>
              <a:latin typeface="Times New Roman" panose="02020603050405020304" pitchFamily="18" charset="0"/>
              <a:ea typeface="Times New Roman" panose="02020603050405020304" pitchFamily="18" charset="0"/>
            </a:endParaRPr>
          </a:p>
        </p:txBody>
      </p:sp>
      <p:pic>
        <p:nvPicPr>
          <p:cNvPr id="7" name="Picture 6">
            <a:extLst>
              <a:ext uri="{FF2B5EF4-FFF2-40B4-BE49-F238E27FC236}">
                <a16:creationId xmlns:a16="http://schemas.microsoft.com/office/drawing/2014/main" id="{CC71619A-DB22-49F5-B223-60F4D31955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76660" y="2735102"/>
            <a:ext cx="4876800" cy="3441441"/>
          </a:xfrm>
          <a:prstGeom prst="rect">
            <a:avLst/>
          </a:prstGeom>
        </p:spPr>
      </p:pic>
      <p:pic>
        <p:nvPicPr>
          <p:cNvPr id="6" name="Picture 5">
            <a:extLst>
              <a:ext uri="{FF2B5EF4-FFF2-40B4-BE49-F238E27FC236}">
                <a16:creationId xmlns:a16="http://schemas.microsoft.com/office/drawing/2014/main" id="{C271B2A0-B1BB-4ADD-A3EE-733105717BE2}"/>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17914572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20F8428-83F2-4C4C-B2CE-AAD58BAD00FE}"/>
              </a:ext>
            </a:extLst>
          </p:cNvPr>
          <p:cNvSpPr txBox="1"/>
          <p:nvPr/>
        </p:nvSpPr>
        <p:spPr>
          <a:xfrm>
            <a:off x="251926" y="435820"/>
            <a:ext cx="11159411" cy="938719"/>
          </a:xfrm>
          <a:prstGeom prst="rect">
            <a:avLst/>
          </a:prstGeom>
          <a:noFill/>
        </p:spPr>
        <p:txBody>
          <a:bodyPr wrap="square">
            <a:spAutoFit/>
          </a:bodyPr>
          <a:lstStyle/>
          <a:p>
            <a:pPr algn="ctr"/>
            <a:r>
              <a:rPr lang="en-US" sz="5500" b="1" dirty="0">
                <a:effectLst/>
                <a:latin typeface="Cambria" panose="02040503050406030204" pitchFamily="18" charset="0"/>
                <a:ea typeface="Calibri" panose="020F0502020204030204" pitchFamily="34" charset="0"/>
                <a:cs typeface="Times New Roman" panose="02020603050405020304" pitchFamily="18" charset="0"/>
              </a:rPr>
              <a:t>PERT CHART</a:t>
            </a:r>
            <a:endParaRPr lang="en-IN" sz="5500" dirty="0"/>
          </a:p>
        </p:txBody>
      </p:sp>
      <p:pic>
        <p:nvPicPr>
          <p:cNvPr id="10" name="Picture 9">
            <a:extLst>
              <a:ext uri="{FF2B5EF4-FFF2-40B4-BE49-F238E27FC236}">
                <a16:creationId xmlns:a16="http://schemas.microsoft.com/office/drawing/2014/main" id="{924283BA-69C7-474D-8E0E-0E99ADFF1011}"/>
              </a:ext>
            </a:extLst>
          </p:cNvPr>
          <p:cNvPicPr>
            <a:picLocks noChangeAspect="1"/>
          </p:cNvPicPr>
          <p:nvPr/>
        </p:nvPicPr>
        <p:blipFill>
          <a:blip r:embed="rId2" cstate="print">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9851428" y="4646644"/>
            <a:ext cx="2033049" cy="1459277"/>
          </a:xfrm>
          <a:prstGeom prst="rect">
            <a:avLst/>
          </a:prstGeom>
        </p:spPr>
      </p:pic>
      <p:pic>
        <p:nvPicPr>
          <p:cNvPr id="5" name="Picture 4">
            <a:extLst>
              <a:ext uri="{FF2B5EF4-FFF2-40B4-BE49-F238E27FC236}">
                <a16:creationId xmlns:a16="http://schemas.microsoft.com/office/drawing/2014/main" id="{472FF377-AB5B-46CC-903E-4941F0E3E731}"/>
              </a:ext>
            </a:extLst>
          </p:cNvPr>
          <p:cNvPicPr/>
          <p:nvPr/>
        </p:nvPicPr>
        <p:blipFill>
          <a:blip r:embed="rId4">
            <a:extLst>
              <a:ext uri="{28A0092B-C50C-407E-A947-70E740481C1C}">
                <a14:useLocalDpi xmlns:a14="http://schemas.microsoft.com/office/drawing/2010/main" val="0"/>
              </a:ext>
            </a:extLst>
          </a:blip>
          <a:stretch>
            <a:fillRect/>
          </a:stretch>
        </p:blipFill>
        <p:spPr>
          <a:xfrm>
            <a:off x="979715" y="1476147"/>
            <a:ext cx="9097346" cy="4486114"/>
          </a:xfrm>
          <a:prstGeom prst="rect">
            <a:avLst/>
          </a:prstGeom>
        </p:spPr>
      </p:pic>
      <p:pic>
        <p:nvPicPr>
          <p:cNvPr id="6" name="Picture 5">
            <a:extLst>
              <a:ext uri="{FF2B5EF4-FFF2-40B4-BE49-F238E27FC236}">
                <a16:creationId xmlns:a16="http://schemas.microsoft.com/office/drawing/2014/main" id="{9A2E6E04-3E85-4D2C-9184-0E7C08CB1565}"/>
              </a:ext>
            </a:extLst>
          </p:cNvPr>
          <p:cNvPicPr/>
          <p:nvPr/>
        </p:nvPicPr>
        <p:blipFill>
          <a:blip r:embed="rId5"/>
          <a:stretch>
            <a:fillRect/>
          </a:stretch>
        </p:blipFill>
        <p:spPr>
          <a:xfrm>
            <a:off x="10085511" y="0"/>
            <a:ext cx="1801689" cy="574929"/>
          </a:xfrm>
          <a:prstGeom prst="rect">
            <a:avLst/>
          </a:prstGeom>
        </p:spPr>
      </p:pic>
    </p:spTree>
    <p:extLst>
      <p:ext uri="{BB962C8B-B14F-4D97-AF65-F5344CB8AC3E}">
        <p14:creationId xmlns:p14="http://schemas.microsoft.com/office/powerpoint/2010/main" val="4476390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8E28EB-E47A-4465-9257-8917DD7EBA91}"/>
              </a:ext>
            </a:extLst>
          </p:cNvPr>
          <p:cNvSpPr txBox="1"/>
          <p:nvPr/>
        </p:nvSpPr>
        <p:spPr>
          <a:xfrm>
            <a:off x="436983" y="174563"/>
            <a:ext cx="11318033" cy="938719"/>
          </a:xfrm>
          <a:prstGeom prst="rect">
            <a:avLst/>
          </a:prstGeom>
          <a:noFill/>
        </p:spPr>
        <p:txBody>
          <a:bodyPr wrap="square">
            <a:spAutoFit/>
          </a:bodyPr>
          <a:lstStyle/>
          <a:p>
            <a:pPr algn="ctr"/>
            <a:r>
              <a:rPr lang="en-US" sz="5500" b="1" dirty="0">
                <a:effectLst/>
                <a:latin typeface="Cambria" panose="02040503050406030204" pitchFamily="18" charset="0"/>
                <a:ea typeface="Calibri" panose="020F0502020204030204" pitchFamily="34" charset="0"/>
                <a:cs typeface="Times New Roman" panose="02020603050405020304" pitchFamily="18" charset="0"/>
              </a:rPr>
              <a:t>References</a:t>
            </a:r>
            <a:endParaRPr lang="en-IN" sz="5500" dirty="0"/>
          </a:p>
        </p:txBody>
      </p:sp>
      <p:sp>
        <p:nvSpPr>
          <p:cNvPr id="7" name="TextBox 6">
            <a:extLst>
              <a:ext uri="{FF2B5EF4-FFF2-40B4-BE49-F238E27FC236}">
                <a16:creationId xmlns:a16="http://schemas.microsoft.com/office/drawing/2014/main" id="{1BECF331-C7DC-4068-B3B7-D9EA29025AF2}"/>
              </a:ext>
            </a:extLst>
          </p:cNvPr>
          <p:cNvSpPr txBox="1"/>
          <p:nvPr/>
        </p:nvSpPr>
        <p:spPr>
          <a:xfrm>
            <a:off x="436983" y="1131943"/>
            <a:ext cx="11318033" cy="4832092"/>
          </a:xfrm>
          <a:prstGeom prst="rect">
            <a:avLst/>
          </a:prstGeom>
          <a:noFill/>
        </p:spPr>
        <p:txBody>
          <a:bodyPr wrap="square">
            <a:spAutoFit/>
          </a:bodyPr>
          <a:lstStyle/>
          <a:p>
            <a:pPr lvl="0">
              <a:tabLst>
                <a:tab pos="457200" algn="l"/>
              </a:tabLst>
            </a:pPr>
            <a:r>
              <a:rPr lang="en-US" sz="2200" b="1"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1.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Zha</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N,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Patlas</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MN DR. Radiologist burnout is not just isolated to the United States: perspectives from Canada. J Am Coll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Radiol</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2019;16(1):121-123.</a:t>
            </a:r>
            <a:endParaRPr lang="en-IN" sz="2200" baseline="-25000" dirty="0">
              <a:effectLst/>
              <a:latin typeface="Cambria Math" panose="02040503050406030204" pitchFamily="18" charset="0"/>
              <a:ea typeface="Calibri" panose="020F0502020204030204" pitchFamily="34" charset="0"/>
              <a:cs typeface="Times New Roman" panose="02020603050405020304" pitchFamily="18" charset="0"/>
            </a:endParaRPr>
          </a:p>
          <a:p>
            <a:pPr lvl="0">
              <a:tabLst>
                <a:tab pos="457200" algn="l"/>
              </a:tabLst>
            </a:pPr>
            <a:r>
              <a:rPr lang="en-US" sz="2200" b="1"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2. </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Kane L. Medscape National Physician Burnout, Depression &amp; Suicide Report 2019.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medscape</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com/slideshow/2019-lifestyle-burnout-depression-6011056. Published online 2019.</a:t>
            </a:r>
            <a:endParaRPr lang="en-IN" sz="2200" baseline="-25000" dirty="0">
              <a:effectLst/>
              <a:latin typeface="Cambria Math" panose="02040503050406030204" pitchFamily="18" charset="0"/>
              <a:ea typeface="Calibri" panose="020F0502020204030204" pitchFamily="34" charset="0"/>
              <a:cs typeface="Times New Roman" panose="02020603050405020304" pitchFamily="18" charset="0"/>
            </a:endParaRPr>
          </a:p>
          <a:p>
            <a:pPr lvl="0">
              <a:tabLst>
                <a:tab pos="457200" algn="l"/>
              </a:tabLst>
            </a:pPr>
            <a:r>
              <a:rPr lang="en-US" sz="2200" b="1"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3. </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Lee CS, Nagy PG, Weaver SJ, Newman-</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Toker</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DE. Cognitive and system factors contributing to diagnostic errors in radiology. Am J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Roentgenol</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2013;201(3):611-617. doi:10.2214/AJR.12.10375</a:t>
            </a:r>
            <a:endParaRPr lang="en-IN" sz="2200" baseline="-25000" dirty="0">
              <a:effectLst/>
              <a:latin typeface="Cambria Math" panose="02040503050406030204" pitchFamily="18" charset="0"/>
              <a:ea typeface="Calibri" panose="020F0502020204030204" pitchFamily="34" charset="0"/>
              <a:cs typeface="Times New Roman" panose="02020603050405020304" pitchFamily="18" charset="0"/>
            </a:endParaRPr>
          </a:p>
          <a:p>
            <a:pPr lvl="0">
              <a:tabLst>
                <a:tab pos="457200" algn="l"/>
              </a:tabLst>
            </a:pPr>
            <a:r>
              <a:rPr lang="en-US" sz="2200" b="1"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4.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Delrue</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L, Gosselin R,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Ilsen</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B,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Landeghem</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 De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Mey</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J,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duyck</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philippe</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Difficulties in the Interpretation of Chest Radiography. In: Comparative Interpretation of CT and Standard Radiography of the Chest. ; 2011:27-49. doi:10.1007/978-3-540-79942-9_2</a:t>
            </a:r>
            <a:endParaRPr lang="en-IN" sz="2200" baseline="-25000" dirty="0">
              <a:effectLst/>
              <a:latin typeface="Cambria Math" panose="02040503050406030204" pitchFamily="18" charset="0"/>
              <a:ea typeface="Calibri" panose="020F0502020204030204" pitchFamily="34" charset="0"/>
              <a:cs typeface="Times New Roman" panose="02020603050405020304" pitchFamily="18" charset="0"/>
            </a:endParaRPr>
          </a:p>
          <a:p>
            <a:pPr lvl="0">
              <a:tabLst>
                <a:tab pos="457200" algn="l"/>
              </a:tabLst>
            </a:pPr>
            <a:r>
              <a:rPr lang="en-US" sz="2200" b="1"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5. </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Wang X, Peng Y, Lu L, Lu Z, Bagheri M SR. Chestx-ray8: Hospital-scale chest x-ray database and benchmarks on weakly-supervised classification and localization of common thorax diseases. In: Proceedings of the IEEE Conference on Computer Vision and Pattern Recognition. ; 2017:2097-2106.</a:t>
            </a:r>
            <a:endParaRPr lang="en-IN" sz="2200" baseline="-25000" dirty="0">
              <a:effectLst/>
              <a:latin typeface="Cambria Math" panose="02040503050406030204" pitchFamily="18" charset="0"/>
              <a:ea typeface="Calibri" panose="020F0502020204030204" pitchFamily="34" charset="0"/>
              <a:cs typeface="Times New Roman" panose="02020603050405020304" pitchFamily="18" charset="0"/>
            </a:endParaRPr>
          </a:p>
          <a:p>
            <a:pPr lvl="0">
              <a:tabLst>
                <a:tab pos="457200" algn="l"/>
              </a:tabLst>
            </a:pPr>
            <a:r>
              <a:rPr lang="en-US" sz="2200" b="1"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6. </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et al. Johnson AEW, Pollard TJ, Berkowitz S. MIMIC-CXR: A large publicly available database of labeled chest radiographs.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arXiv</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Prepr</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arXiv190107042. Published online 2019.</a:t>
            </a:r>
            <a:endParaRPr lang="en-IN" sz="2200" baseline="-25000" dirty="0">
              <a:effectLst/>
              <a:latin typeface="Cambria Math" panose="02040503050406030204" pitchFamily="18" charset="0"/>
              <a:ea typeface="Calibri" panose="020F0502020204030204" pitchFamily="34" charset="0"/>
              <a:cs typeface="Times New Roman" panose="02020603050405020304" pitchFamily="18" charset="0"/>
            </a:endParaRPr>
          </a:p>
          <a:p>
            <a:pPr lvl="0">
              <a:tabLst>
                <a:tab pos="457200" algn="l"/>
              </a:tabLst>
            </a:pPr>
            <a:r>
              <a:rPr lang="en-US" sz="2200" b="1"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7. </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et al. Irvin J,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Rajpurkar</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P, Ko M.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Chexpert</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 large chest radiograph dataset with uncertainty labels and expert comparison. In: Proceedings of the AAAI Conference on Artificial Intelligence. ; 2019:590-597.</a:t>
            </a:r>
            <a:endParaRPr lang="en-IN" sz="2200" baseline="-25000" dirty="0">
              <a:effectLst/>
              <a:latin typeface="Cambria Math" panose="02040503050406030204" pitchFamily="18" charset="0"/>
              <a:ea typeface="Calibri" panose="020F0502020204030204" pitchFamily="34" charset="0"/>
              <a:cs typeface="Times New Roman" panose="02020603050405020304" pitchFamily="18" charset="0"/>
            </a:endParaRPr>
          </a:p>
          <a:p>
            <a:pPr lvl="0">
              <a:tabLst>
                <a:tab pos="457200" algn="l"/>
              </a:tabLst>
            </a:pPr>
            <a:r>
              <a:rPr lang="en-US" sz="2200" b="1"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8. </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Taylor AG, Mielke C MJ. Automated detection of moderate and large pneumothorax on frontal chest X-rays using deep convolutional neural networks: A retrospective study.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PLoS</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Med. 2018;15(11).</a:t>
            </a:r>
            <a:endParaRPr lang="en-IN" sz="2200" baseline="-25000" dirty="0">
              <a:effectLst/>
              <a:latin typeface="Cambria Math" panose="02040503050406030204" pitchFamily="18" charset="0"/>
              <a:ea typeface="Calibri" panose="020F0502020204030204" pitchFamily="34" charset="0"/>
              <a:cs typeface="Times New Roman" panose="02020603050405020304" pitchFamily="18" charset="0"/>
            </a:endParaRPr>
          </a:p>
          <a:p>
            <a:pPr lvl="0">
              <a:tabLst>
                <a:tab pos="457200" algn="l"/>
              </a:tabLst>
            </a:pPr>
            <a:r>
              <a:rPr lang="en-US" sz="2200" b="1"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9.</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Rajpurkar</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P, Irvin J, Zhu K et al.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Chexnet</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Radiologist-level pneumonia detection on chest x-rays with deep learning.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arXiv</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Prepr</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arXiv171105225.</a:t>
            </a:r>
            <a:endParaRPr lang="en-IN" sz="2200" baseline="-25000" dirty="0">
              <a:effectLst/>
              <a:latin typeface="Cambria Math" panose="02040503050406030204" pitchFamily="18" charset="0"/>
              <a:ea typeface="Calibri" panose="020F0502020204030204" pitchFamily="34" charset="0"/>
              <a:cs typeface="Times New Roman" panose="02020603050405020304" pitchFamily="18" charset="0"/>
            </a:endParaRPr>
          </a:p>
          <a:p>
            <a:pPr lvl="0">
              <a:tabLst>
                <a:tab pos="457200" algn="l"/>
              </a:tabLst>
            </a:pPr>
            <a:r>
              <a:rPr lang="en-US" sz="2200" b="1"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10. </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Pan I,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Cadrin-Chênevert</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A CP. Tackling the Radiological Society of North America Pneumonia Detection Challenge. Am J </a:t>
            </a:r>
            <a:r>
              <a:rPr lang="en-US" sz="2200" baseline="-25000" dirty="0" err="1">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Roentgenol</a:t>
            </a:r>
            <a:r>
              <a:rPr lang="en-US" sz="2200" baseline="-250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 2019;213(3):568-574.</a:t>
            </a:r>
            <a:endParaRPr lang="en-IN" sz="2200" baseline="-25000" dirty="0">
              <a:effectLst/>
              <a:latin typeface="Cambria Math" panose="02040503050406030204" pitchFamily="18"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B1FBCED9-B910-4057-8D0D-73B31313A85A}"/>
              </a:ext>
            </a:extLst>
          </p:cNvPr>
          <p:cNvPicPr/>
          <p:nvPr/>
        </p:nvPicPr>
        <p:blipFill>
          <a:blip r:embed="rId2"/>
          <a:stretch>
            <a:fillRect/>
          </a:stretch>
        </p:blipFill>
        <p:spPr>
          <a:xfrm>
            <a:off x="10085511" y="0"/>
            <a:ext cx="1801689" cy="574929"/>
          </a:xfrm>
          <a:prstGeom prst="rect">
            <a:avLst/>
          </a:prstGeom>
        </p:spPr>
      </p:pic>
    </p:spTree>
    <p:extLst>
      <p:ext uri="{BB962C8B-B14F-4D97-AF65-F5344CB8AC3E}">
        <p14:creationId xmlns:p14="http://schemas.microsoft.com/office/powerpoint/2010/main" val="39127094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DB6D91-4F11-D145-94AB-87D0BFBF5527}"/>
              </a:ext>
            </a:extLst>
          </p:cNvPr>
          <p:cNvSpPr>
            <a:spLocks noGrp="1"/>
          </p:cNvSpPr>
          <p:nvPr>
            <p:ph type="title" orient="vert" idx="4294967295"/>
          </p:nvPr>
        </p:nvSpPr>
        <p:spPr>
          <a:xfrm>
            <a:off x="3532133" y="2719600"/>
            <a:ext cx="5127733" cy="1418800"/>
          </a:xfrm>
        </p:spPr>
        <p:txBody>
          <a:bodyPr>
            <a:normAutofit/>
          </a:bodyPr>
          <a:lstStyle/>
          <a:p>
            <a:pPr algn="ctr"/>
            <a:r>
              <a:rPr lang="en-US" sz="6600" dirty="0"/>
              <a:t>THANK YOU</a:t>
            </a:r>
          </a:p>
        </p:txBody>
      </p:sp>
      <p:pic>
        <p:nvPicPr>
          <p:cNvPr id="3" name="Picture 2">
            <a:extLst>
              <a:ext uri="{FF2B5EF4-FFF2-40B4-BE49-F238E27FC236}">
                <a16:creationId xmlns:a16="http://schemas.microsoft.com/office/drawing/2014/main" id="{5E88A7C9-957A-4C89-935E-E3AAE53447D2}"/>
              </a:ext>
            </a:extLst>
          </p:cNvPr>
          <p:cNvPicPr/>
          <p:nvPr/>
        </p:nvPicPr>
        <p:blipFill>
          <a:blip r:embed="rId2"/>
          <a:stretch>
            <a:fillRect/>
          </a:stretch>
        </p:blipFill>
        <p:spPr>
          <a:xfrm>
            <a:off x="4879030" y="4553339"/>
            <a:ext cx="2529476" cy="979714"/>
          </a:xfrm>
          <a:prstGeom prst="rect">
            <a:avLst/>
          </a:prstGeom>
        </p:spPr>
      </p:pic>
    </p:spTree>
    <p:extLst>
      <p:ext uri="{BB962C8B-B14F-4D97-AF65-F5344CB8AC3E}">
        <p14:creationId xmlns:p14="http://schemas.microsoft.com/office/powerpoint/2010/main" val="37722978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F7A0E-301F-433F-A66A-D8416CCD3AAF}"/>
              </a:ext>
            </a:extLst>
          </p:cNvPr>
          <p:cNvSpPr>
            <a:spLocks noGrp="1"/>
          </p:cNvSpPr>
          <p:nvPr>
            <p:ph type="title"/>
          </p:nvPr>
        </p:nvSpPr>
        <p:spPr>
          <a:xfrm>
            <a:off x="0" y="2136709"/>
            <a:ext cx="12192000" cy="2845837"/>
          </a:xfrm>
        </p:spPr>
        <p:txBody>
          <a:bodyPr>
            <a:noAutofit/>
          </a:bodyPr>
          <a:lstStyle/>
          <a:p>
            <a:r>
              <a:rPr lang="en-US" sz="6500" b="1" dirty="0">
                <a:solidFill>
                  <a:schemeClr val="tx1"/>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cs typeface="Times New Roman" panose="02020603050405020304" pitchFamily="18" charset="0"/>
              </a:rPr>
              <a:t>Chest X-Ray Analyzer</a:t>
            </a:r>
            <a:br>
              <a:rPr lang="en-US" sz="6500" b="1" dirty="0">
                <a:solidFill>
                  <a:schemeClr val="tx1"/>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cs typeface="Times New Roman" panose="02020603050405020304" pitchFamily="18" charset="0"/>
              </a:rPr>
            </a:br>
            <a:endParaRPr lang="en-US" sz="6500" b="1" dirty="0">
              <a:solidFill>
                <a:schemeClr val="tx1"/>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EFC0782-3B24-454E-B1E6-94CB6E4026CC}"/>
              </a:ext>
            </a:extLst>
          </p:cNvPr>
          <p:cNvPicPr/>
          <p:nvPr/>
        </p:nvPicPr>
        <p:blipFill>
          <a:blip r:embed="rId2"/>
          <a:stretch>
            <a:fillRect/>
          </a:stretch>
        </p:blipFill>
        <p:spPr>
          <a:xfrm>
            <a:off x="10085511" y="0"/>
            <a:ext cx="1801689" cy="574929"/>
          </a:xfrm>
          <a:prstGeom prst="rect">
            <a:avLst/>
          </a:prstGeom>
        </p:spPr>
      </p:pic>
    </p:spTree>
    <p:extLst>
      <p:ext uri="{BB962C8B-B14F-4D97-AF65-F5344CB8AC3E}">
        <p14:creationId xmlns:p14="http://schemas.microsoft.com/office/powerpoint/2010/main" val="494827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ADDD09-1DB7-4C5C-9780-8E0E7D28B749}"/>
              </a:ext>
            </a:extLst>
          </p:cNvPr>
          <p:cNvSpPr txBox="1"/>
          <p:nvPr/>
        </p:nvSpPr>
        <p:spPr>
          <a:xfrm>
            <a:off x="305189" y="1997839"/>
            <a:ext cx="11581622" cy="2785378"/>
          </a:xfrm>
          <a:prstGeom prst="rect">
            <a:avLst/>
          </a:prstGeom>
          <a:noFill/>
        </p:spPr>
        <p:txBody>
          <a:bodyPr wrap="square">
            <a:spAutoFit/>
          </a:bodyPr>
          <a:lstStyle/>
          <a:p>
            <a:pPr algn="ctr">
              <a:tabLst>
                <a:tab pos="1714500" algn="l"/>
              </a:tabLst>
            </a:pPr>
            <a:r>
              <a:rPr lang="en-US" sz="2500" dirty="0">
                <a:effectLst/>
                <a:latin typeface="Cambria" panose="02040503050406030204" pitchFamily="18" charset="0"/>
                <a:ea typeface="Times New Roman" panose="02020603050405020304" pitchFamily="18" charset="0"/>
              </a:rPr>
              <a:t>Advances in machine learning and artificial intelligence techniques promise to increase computer-assisted diagnostic tests quickly, accurately, and reliably. And such strategies are important exclusively in areas with heavy loads or resources. These regions often show an increase in infectious diseases and report high mortality. Our research in machine learning and artificial intelligence algorithms aims to improve diagnostic accuracy and reliability, with the aim of defining and behaving algorithms considering Chest-X-Ray analysis as an area of our interest.</a:t>
            </a:r>
            <a:endParaRPr lang="en-IN" sz="2500" dirty="0">
              <a:effectLst/>
              <a:latin typeface="Times New Roman" panose="02020603050405020304" pitchFamily="18" charset="0"/>
              <a:ea typeface="Times New Roman" panose="02020603050405020304" pitchFamily="18" charset="0"/>
            </a:endParaRPr>
          </a:p>
        </p:txBody>
      </p:sp>
      <p:sp>
        <p:nvSpPr>
          <p:cNvPr id="5" name="TextBox 4">
            <a:extLst>
              <a:ext uri="{FF2B5EF4-FFF2-40B4-BE49-F238E27FC236}">
                <a16:creationId xmlns:a16="http://schemas.microsoft.com/office/drawing/2014/main" id="{912EA30C-BE00-4557-98BF-AB6475A643C2}"/>
              </a:ext>
            </a:extLst>
          </p:cNvPr>
          <p:cNvSpPr txBox="1"/>
          <p:nvPr/>
        </p:nvSpPr>
        <p:spPr>
          <a:xfrm>
            <a:off x="305189" y="762392"/>
            <a:ext cx="11581622" cy="938719"/>
          </a:xfrm>
          <a:prstGeom prst="rect">
            <a:avLst/>
          </a:prstGeom>
          <a:noFill/>
        </p:spPr>
        <p:txBody>
          <a:bodyPr wrap="square">
            <a:spAutoFit/>
          </a:bodyPr>
          <a:lstStyle/>
          <a:p>
            <a:pPr algn="ctr">
              <a:tabLst>
                <a:tab pos="1714500" algn="l"/>
              </a:tabLst>
            </a:pPr>
            <a:r>
              <a:rPr lang="en-US" sz="5500" b="1" dirty="0">
                <a:effectLst/>
                <a:latin typeface="Cambria" panose="02040503050406030204" pitchFamily="18" charset="0"/>
                <a:ea typeface="Times New Roman" panose="02020603050405020304" pitchFamily="18" charset="0"/>
              </a:rPr>
              <a:t>ABSTRACT </a:t>
            </a:r>
            <a:endParaRPr lang="en-IN" sz="5500" dirty="0">
              <a:effectLst/>
              <a:latin typeface="Times New Roman" panose="02020603050405020304" pitchFamily="18" charset="0"/>
              <a:ea typeface="Times New Roman" panose="02020603050405020304" pitchFamily="18" charset="0"/>
            </a:endParaRPr>
          </a:p>
        </p:txBody>
      </p:sp>
      <p:pic>
        <p:nvPicPr>
          <p:cNvPr id="4" name="Picture 3">
            <a:extLst>
              <a:ext uri="{FF2B5EF4-FFF2-40B4-BE49-F238E27FC236}">
                <a16:creationId xmlns:a16="http://schemas.microsoft.com/office/drawing/2014/main" id="{0747DE81-0F26-4687-A014-137F85C88945}"/>
              </a:ext>
            </a:extLst>
          </p:cNvPr>
          <p:cNvPicPr/>
          <p:nvPr/>
        </p:nvPicPr>
        <p:blipFill>
          <a:blip r:embed="rId2"/>
          <a:stretch>
            <a:fillRect/>
          </a:stretch>
        </p:blipFill>
        <p:spPr>
          <a:xfrm>
            <a:off x="10085511" y="0"/>
            <a:ext cx="1801689" cy="574929"/>
          </a:xfrm>
          <a:prstGeom prst="rect">
            <a:avLst/>
          </a:prstGeom>
        </p:spPr>
      </p:pic>
    </p:spTree>
    <p:extLst>
      <p:ext uri="{BB962C8B-B14F-4D97-AF65-F5344CB8AC3E}">
        <p14:creationId xmlns:p14="http://schemas.microsoft.com/office/powerpoint/2010/main" val="1850636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4C42C-75D2-4E59-975B-01C5EEDF0981}"/>
              </a:ext>
            </a:extLst>
          </p:cNvPr>
          <p:cNvSpPr>
            <a:spLocks noGrp="1"/>
          </p:cNvSpPr>
          <p:nvPr>
            <p:ph type="ctrTitle"/>
          </p:nvPr>
        </p:nvSpPr>
        <p:spPr>
          <a:xfrm>
            <a:off x="342900" y="757239"/>
            <a:ext cx="11415713" cy="842962"/>
          </a:xfrm>
        </p:spPr>
        <p:txBody>
          <a:bodyPr>
            <a:noAutofit/>
          </a:bodyPr>
          <a:lstStyle/>
          <a:p>
            <a:r>
              <a:rPr lang="en-IN" sz="6600" b="1" dirty="0">
                <a:latin typeface="Cambria" panose="02040503050406030204" pitchFamily="18" charset="0"/>
                <a:ea typeface="Cambria" panose="02040503050406030204" pitchFamily="18" charset="0"/>
              </a:rPr>
              <a:t>INTRODUCTION</a:t>
            </a:r>
          </a:p>
        </p:txBody>
      </p:sp>
      <p:sp>
        <p:nvSpPr>
          <p:cNvPr id="3" name="Subtitle 2">
            <a:extLst>
              <a:ext uri="{FF2B5EF4-FFF2-40B4-BE49-F238E27FC236}">
                <a16:creationId xmlns:a16="http://schemas.microsoft.com/office/drawing/2014/main" id="{8BD6F03D-C39D-4C74-B3E4-30EB2A4F0195}"/>
              </a:ext>
            </a:extLst>
          </p:cNvPr>
          <p:cNvSpPr>
            <a:spLocks noGrp="1"/>
          </p:cNvSpPr>
          <p:nvPr>
            <p:ph type="subTitle" idx="1"/>
          </p:nvPr>
        </p:nvSpPr>
        <p:spPr>
          <a:xfrm>
            <a:off x="342900" y="1871664"/>
            <a:ext cx="6141875" cy="4229097"/>
          </a:xfrm>
        </p:spPr>
        <p:txBody>
          <a:bodyPr>
            <a:noAutofit/>
          </a:bodyPr>
          <a:lstStyle/>
          <a:p>
            <a:pPr algn="l">
              <a:tabLst>
                <a:tab pos="1714500" algn="l"/>
              </a:tabLst>
            </a:pPr>
            <a:r>
              <a:rPr lang="en-US" sz="2000" dirty="0">
                <a:effectLst/>
                <a:latin typeface="Cambria" panose="02040503050406030204" pitchFamily="18" charset="0"/>
                <a:ea typeface="Times New Roman" panose="02020603050405020304" pitchFamily="18" charset="0"/>
              </a:rPr>
              <a:t>Chest X-Rays analysis is an effective research tool for medical image analysis and computer-assisted radiology diagnostics. The main goal is to improve the quality and productivity of radiologists by providing a computerized diagnostic and diagnostic system. A number of studies have been conducted on the use of machine learning techniques to produce a high-quality X-ray image separation method. Some review papers also have been published discussing various aspects of medical imaging analysis and computer-assisted radiology diagnostics. But here we are trying to complete existing methods by pointing to methods of chest X-ray imaging in the use of machine learning techniques. Our review begins with basic information for medical image analysis, chest radiography, and machine learning.</a:t>
            </a:r>
            <a:endParaRPr lang="en-IN" sz="2000" dirty="0">
              <a:effectLst/>
              <a:latin typeface="Times New Roman" panose="02020603050405020304" pitchFamily="18" charset="0"/>
              <a:ea typeface="Times New Roman" panose="02020603050405020304" pitchFamily="18" charset="0"/>
            </a:endParaRPr>
          </a:p>
        </p:txBody>
      </p:sp>
      <p:pic>
        <p:nvPicPr>
          <p:cNvPr id="2050" name="Picture 2">
            <a:extLst>
              <a:ext uri="{FF2B5EF4-FFF2-40B4-BE49-F238E27FC236}">
                <a16:creationId xmlns:a16="http://schemas.microsoft.com/office/drawing/2014/main" id="{8244C63D-9A91-4838-84DE-2714DEA947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84776" y="1674846"/>
            <a:ext cx="5364323" cy="413185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B8C9C7E-D09F-4600-A0DF-89424B916956}"/>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386577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231C1-03D6-482E-A2D7-3F1C740D8A08}"/>
              </a:ext>
            </a:extLst>
          </p:cNvPr>
          <p:cNvSpPr>
            <a:spLocks noGrp="1"/>
          </p:cNvSpPr>
          <p:nvPr>
            <p:ph type="ctrTitle"/>
          </p:nvPr>
        </p:nvSpPr>
        <p:spPr>
          <a:xfrm>
            <a:off x="1524000" y="429789"/>
            <a:ext cx="8372168" cy="974315"/>
          </a:xfrm>
        </p:spPr>
        <p:txBody>
          <a:bodyPr>
            <a:noAutofit/>
          </a:bodyPr>
          <a:lstStyle/>
          <a:p>
            <a:r>
              <a:rPr lang="en-IN" sz="5500" b="1" dirty="0">
                <a:latin typeface="Cambria" panose="02040503050406030204" pitchFamily="18" charset="0"/>
                <a:ea typeface="Cambria" panose="02040503050406030204" pitchFamily="18" charset="0"/>
              </a:rPr>
              <a:t>LITERATURE REVIEW</a:t>
            </a:r>
          </a:p>
        </p:txBody>
      </p:sp>
      <p:sp>
        <p:nvSpPr>
          <p:cNvPr id="3" name="Subtitle 2">
            <a:extLst>
              <a:ext uri="{FF2B5EF4-FFF2-40B4-BE49-F238E27FC236}">
                <a16:creationId xmlns:a16="http://schemas.microsoft.com/office/drawing/2014/main" id="{84468C2E-4A19-418C-BC28-0C906C058CF9}"/>
              </a:ext>
            </a:extLst>
          </p:cNvPr>
          <p:cNvSpPr>
            <a:spLocks noGrp="1"/>
          </p:cNvSpPr>
          <p:nvPr>
            <p:ph type="subTitle" idx="1"/>
          </p:nvPr>
        </p:nvSpPr>
        <p:spPr>
          <a:xfrm>
            <a:off x="448064" y="1562726"/>
            <a:ext cx="11295872" cy="5099330"/>
          </a:xfrm>
        </p:spPr>
        <p:txBody>
          <a:bodyPr>
            <a:normAutofit/>
          </a:bodyPr>
          <a:lstStyle/>
          <a:p>
            <a:pPr>
              <a:tabLst>
                <a:tab pos="1714500" algn="l"/>
              </a:tabLst>
            </a:pPr>
            <a:r>
              <a:rPr lang="en-IN" sz="2500" b="1" dirty="0">
                <a:latin typeface="Cambria" panose="02040503050406030204" pitchFamily="18" charset="0"/>
                <a:ea typeface="Cambria" panose="02040503050406030204" pitchFamily="18" charset="0"/>
              </a:rPr>
              <a:t>  </a:t>
            </a:r>
            <a:r>
              <a:rPr lang="en-US" sz="2500" b="1" dirty="0">
                <a:latin typeface="Cambria" panose="02040503050406030204" pitchFamily="18" charset="0"/>
                <a:ea typeface="Cambria" panose="02040503050406030204" pitchFamily="18" charset="0"/>
              </a:rPr>
              <a:t>A study conducted by Tape and </a:t>
            </a:r>
            <a:r>
              <a:rPr lang="en-US" sz="2500" b="1" dirty="0" err="1">
                <a:latin typeface="Cambria" panose="02040503050406030204" pitchFamily="18" charset="0"/>
                <a:ea typeface="Cambria" panose="02040503050406030204" pitchFamily="18" charset="0"/>
              </a:rPr>
              <a:t>Mushlin</a:t>
            </a:r>
            <a:r>
              <a:rPr lang="en-US" sz="2500" b="1" dirty="0">
                <a:latin typeface="Cambria" panose="02040503050406030204" pitchFamily="18" charset="0"/>
                <a:ea typeface="Cambria" panose="02040503050406030204" pitchFamily="18" charset="0"/>
              </a:rPr>
              <a:t> (1988)</a:t>
            </a:r>
            <a:r>
              <a:rPr lang="en-US" sz="2500" dirty="0">
                <a:latin typeface="Cambria" panose="02040503050406030204" pitchFamily="18" charset="0"/>
                <a:ea typeface="Cambria" panose="02040503050406030204" pitchFamily="18" charset="0"/>
              </a:rPr>
              <a:t> to study the effect of routine chest x-rays of pre-operative patients at risk for postoperative disease. Patient records from </a:t>
            </a:r>
            <a:r>
              <a:rPr lang="en-US" sz="2500" b="1" dirty="0">
                <a:latin typeface="Cambria" panose="02040503050406030204" pitchFamily="18" charset="0"/>
                <a:ea typeface="Cambria" panose="02040503050406030204" pitchFamily="18" charset="0"/>
              </a:rPr>
              <a:t>341 admissions </a:t>
            </a:r>
            <a:r>
              <a:rPr lang="en-US" sz="2500" dirty="0">
                <a:latin typeface="Cambria" panose="02040503050406030204" pitchFamily="18" charset="0"/>
                <a:ea typeface="Cambria" panose="02040503050406030204" pitchFamily="18" charset="0"/>
              </a:rPr>
              <a:t>were reviewed to determine the relationship between chest x-ray results and postoperative chest complications. Patients who had major abnormalities had </a:t>
            </a:r>
            <a:r>
              <a:rPr lang="en-US" sz="2500" b="1" dirty="0">
                <a:latin typeface="Cambria" panose="02040503050406030204" pitchFamily="18" charset="0"/>
                <a:ea typeface="Cambria" panose="02040503050406030204" pitchFamily="18" charset="0"/>
              </a:rPr>
              <a:t>a 40% postoperative complication rate</a:t>
            </a:r>
            <a:r>
              <a:rPr lang="en-US" sz="2500" dirty="0">
                <a:latin typeface="Cambria" panose="02040503050406030204" pitchFamily="18" charset="0"/>
                <a:ea typeface="Cambria" panose="02040503050406030204" pitchFamily="18" charset="0"/>
              </a:rPr>
              <a:t>, compared with 9% for those with normal x-rays; </a:t>
            </a:r>
            <a:r>
              <a:rPr lang="en-US" sz="2500" b="1" dirty="0">
                <a:latin typeface="Cambria" panose="02040503050406030204" pitchFamily="18" charset="0"/>
                <a:ea typeface="Cambria" panose="02040503050406030204" pitchFamily="18" charset="0"/>
              </a:rPr>
              <a:t>but only 13% of the complications </a:t>
            </a:r>
            <a:r>
              <a:rPr lang="en-US" sz="2500" dirty="0">
                <a:latin typeface="Cambria" panose="02040503050406030204" pitchFamily="18" charset="0"/>
                <a:ea typeface="Cambria" panose="02040503050406030204" pitchFamily="18" charset="0"/>
              </a:rPr>
              <a:t>occurred in patients with major abnormalities. Nine patients had x-ray findings that led to clinical action: three with potentially beneficial management changes (congestive heart failure in 2, fibrosis in 1) and six with potentially detrimental clinical action (false diagnosis of tuberculosis in 2, false diagnosis of nodules in 2, falsely normal chest x-ray in 2). </a:t>
            </a:r>
            <a:r>
              <a:rPr lang="en-US" sz="2500" b="1" dirty="0">
                <a:latin typeface="Cambria" panose="02040503050406030204" pitchFamily="18" charset="0"/>
                <a:ea typeface="Cambria" panose="02040503050406030204" pitchFamily="18" charset="0"/>
              </a:rPr>
              <a:t>None of 50 surgical cancellations </a:t>
            </a:r>
            <a:r>
              <a:rPr lang="en-US" sz="2500" dirty="0">
                <a:latin typeface="Cambria" panose="02040503050406030204" pitchFamily="18" charset="0"/>
                <a:ea typeface="Cambria" panose="02040503050406030204" pitchFamily="18" charset="0"/>
              </a:rPr>
              <a:t>occurred as a result of an abnormal x-ray. All the beneficial effects attributable to preoperative chest x-rays accrued to patients who had </a:t>
            </a:r>
            <a:r>
              <a:rPr lang="en-US" sz="2500" b="1" dirty="0">
                <a:latin typeface="Cambria" panose="02040503050406030204" pitchFamily="18" charset="0"/>
                <a:ea typeface="Cambria" panose="02040503050406030204" pitchFamily="18" charset="0"/>
              </a:rPr>
              <a:t>clinical evidence of chest disease.</a:t>
            </a:r>
            <a:endParaRPr lang="en-IN" sz="2500" b="1" dirty="0">
              <a:latin typeface="Cambria" panose="02040503050406030204" pitchFamily="18" charset="0"/>
              <a:ea typeface="Cambria" panose="02040503050406030204" pitchFamily="18" charset="0"/>
            </a:endParaRPr>
          </a:p>
          <a:p>
            <a:pPr>
              <a:tabLst>
                <a:tab pos="1714500" algn="l"/>
              </a:tabLst>
            </a:pPr>
            <a:endParaRPr lang="en-IN" sz="2500" dirty="0">
              <a:effectLst/>
              <a:latin typeface="Cambria" panose="02040503050406030204" pitchFamily="18" charset="0"/>
              <a:ea typeface="Cambria" panose="02040503050406030204" pitchFamily="18" charset="0"/>
            </a:endParaRPr>
          </a:p>
          <a:p>
            <a:endParaRPr lang="en-IN" sz="2500" dirty="0">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157AE566-1B5B-402E-893A-AEAC7C1B130F}"/>
              </a:ext>
            </a:extLst>
          </p:cNvPr>
          <p:cNvPicPr/>
          <p:nvPr/>
        </p:nvPicPr>
        <p:blipFill>
          <a:blip r:embed="rId2"/>
          <a:stretch>
            <a:fillRect/>
          </a:stretch>
        </p:blipFill>
        <p:spPr>
          <a:xfrm>
            <a:off x="10085511" y="0"/>
            <a:ext cx="1801689" cy="574929"/>
          </a:xfrm>
          <a:prstGeom prst="rect">
            <a:avLst/>
          </a:prstGeom>
        </p:spPr>
      </p:pic>
    </p:spTree>
    <p:extLst>
      <p:ext uri="{BB962C8B-B14F-4D97-AF65-F5344CB8AC3E}">
        <p14:creationId xmlns:p14="http://schemas.microsoft.com/office/powerpoint/2010/main" val="4845148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1F195DE-7CE0-446F-8D0E-F0ED647960DF}"/>
              </a:ext>
            </a:extLst>
          </p:cNvPr>
          <p:cNvSpPr txBox="1"/>
          <p:nvPr/>
        </p:nvSpPr>
        <p:spPr>
          <a:xfrm>
            <a:off x="522513" y="2108719"/>
            <a:ext cx="8098974" cy="3046988"/>
          </a:xfrm>
          <a:prstGeom prst="rect">
            <a:avLst/>
          </a:prstGeom>
          <a:noFill/>
        </p:spPr>
        <p:txBody>
          <a:bodyPr wrap="square">
            <a:spAutoFit/>
          </a:bodyPr>
          <a:lstStyle/>
          <a:p>
            <a:pPr algn="ctr">
              <a:tabLst>
                <a:tab pos="1714500" algn="l"/>
              </a:tabLst>
            </a:pPr>
            <a:r>
              <a:rPr lang="en-US" sz="3200" dirty="0">
                <a:effectLst/>
                <a:latin typeface="Cambria" panose="02040503050406030204" pitchFamily="18" charset="0"/>
                <a:ea typeface="Times New Roman" panose="02020603050405020304" pitchFamily="18" charset="0"/>
              </a:rPr>
              <a:t>To develop a pathology localization framework and weakly supervised image classification as due to considering of large image capacity we adapt Deep Convolutional Neural Network (DCNN) architecture for weakly-supervised object localization.</a:t>
            </a:r>
            <a:endParaRPr lang="en-IN" sz="3200" dirty="0">
              <a:effectLst/>
              <a:latin typeface="Times New Roman" panose="02020603050405020304" pitchFamily="18" charset="0"/>
              <a:ea typeface="Times New Roman" panose="02020603050405020304" pitchFamily="18" charset="0"/>
            </a:endParaRPr>
          </a:p>
        </p:txBody>
      </p:sp>
      <p:sp>
        <p:nvSpPr>
          <p:cNvPr id="5" name="TextBox 4">
            <a:extLst>
              <a:ext uri="{FF2B5EF4-FFF2-40B4-BE49-F238E27FC236}">
                <a16:creationId xmlns:a16="http://schemas.microsoft.com/office/drawing/2014/main" id="{525BA479-56F6-416A-AC55-0FF7267E92DD}"/>
              </a:ext>
            </a:extLst>
          </p:cNvPr>
          <p:cNvSpPr txBox="1"/>
          <p:nvPr/>
        </p:nvSpPr>
        <p:spPr>
          <a:xfrm>
            <a:off x="522514" y="762391"/>
            <a:ext cx="11327364" cy="938719"/>
          </a:xfrm>
          <a:prstGeom prst="rect">
            <a:avLst/>
          </a:prstGeom>
          <a:noFill/>
        </p:spPr>
        <p:txBody>
          <a:bodyPr wrap="square">
            <a:spAutoFit/>
          </a:bodyPr>
          <a:lstStyle/>
          <a:p>
            <a:pPr algn="ctr">
              <a:tabLst>
                <a:tab pos="1714500" algn="l"/>
              </a:tabLst>
            </a:pPr>
            <a:r>
              <a:rPr lang="en-US" sz="5500" b="1" dirty="0">
                <a:effectLst/>
                <a:latin typeface="Cambria" panose="02040503050406030204" pitchFamily="18" charset="0"/>
                <a:ea typeface="Times New Roman" panose="02020603050405020304" pitchFamily="18" charset="0"/>
              </a:rPr>
              <a:t>PROBLEM STATEMENT</a:t>
            </a:r>
            <a:endParaRPr lang="en-IN" sz="5500" dirty="0">
              <a:effectLst/>
              <a:latin typeface="Times New Roman" panose="02020603050405020304" pitchFamily="18" charset="0"/>
              <a:ea typeface="Times New Roman" panose="02020603050405020304" pitchFamily="18" charset="0"/>
            </a:endParaRPr>
          </a:p>
        </p:txBody>
      </p:sp>
      <p:pic>
        <p:nvPicPr>
          <p:cNvPr id="9" name="Picture 8">
            <a:extLst>
              <a:ext uri="{FF2B5EF4-FFF2-40B4-BE49-F238E27FC236}">
                <a16:creationId xmlns:a16="http://schemas.microsoft.com/office/drawing/2014/main" id="{9F21AECE-FBD3-4C4D-BFBD-D7553088CC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99739" y="1894114"/>
            <a:ext cx="2952750" cy="4044820"/>
          </a:xfrm>
          <a:prstGeom prst="rect">
            <a:avLst/>
          </a:prstGeom>
        </p:spPr>
      </p:pic>
      <p:pic>
        <p:nvPicPr>
          <p:cNvPr id="6" name="Picture 5">
            <a:extLst>
              <a:ext uri="{FF2B5EF4-FFF2-40B4-BE49-F238E27FC236}">
                <a16:creationId xmlns:a16="http://schemas.microsoft.com/office/drawing/2014/main" id="{63350859-BC10-4AB7-8ABD-78DA77170FDA}"/>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4366637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AF7B0-B788-4352-A999-A3FB351DE13D}"/>
              </a:ext>
            </a:extLst>
          </p:cNvPr>
          <p:cNvSpPr>
            <a:spLocks noGrp="1"/>
          </p:cNvSpPr>
          <p:nvPr>
            <p:ph type="ctrTitle"/>
          </p:nvPr>
        </p:nvSpPr>
        <p:spPr>
          <a:xfrm>
            <a:off x="1542661" y="609293"/>
            <a:ext cx="8652387" cy="990907"/>
          </a:xfrm>
        </p:spPr>
        <p:txBody>
          <a:bodyPr>
            <a:noAutofit/>
          </a:bodyPr>
          <a:lstStyle/>
          <a:p>
            <a:r>
              <a:rPr lang="en-IN" sz="5500" b="1" dirty="0">
                <a:latin typeface="Cambria" panose="02040503050406030204" pitchFamily="18" charset="0"/>
                <a:ea typeface="Cambria" panose="02040503050406030204" pitchFamily="18" charset="0"/>
              </a:rPr>
              <a:t>OBJECTIVE</a:t>
            </a:r>
          </a:p>
        </p:txBody>
      </p:sp>
      <p:sp>
        <p:nvSpPr>
          <p:cNvPr id="3" name="Subtitle 2">
            <a:extLst>
              <a:ext uri="{FF2B5EF4-FFF2-40B4-BE49-F238E27FC236}">
                <a16:creationId xmlns:a16="http://schemas.microsoft.com/office/drawing/2014/main" id="{D3FB9605-6000-4D4E-BA0B-3249F09F687D}"/>
              </a:ext>
            </a:extLst>
          </p:cNvPr>
          <p:cNvSpPr>
            <a:spLocks noGrp="1"/>
          </p:cNvSpPr>
          <p:nvPr>
            <p:ph type="subTitle" idx="1"/>
          </p:nvPr>
        </p:nvSpPr>
        <p:spPr>
          <a:xfrm>
            <a:off x="594550" y="1772815"/>
            <a:ext cx="8652387" cy="3359021"/>
          </a:xfrm>
        </p:spPr>
        <p:txBody>
          <a:bodyPr/>
          <a:lstStyle/>
          <a:p>
            <a:pPr algn="l"/>
            <a:endParaRPr lang="en-US" dirty="0">
              <a:latin typeface="Cambria" panose="02040503050406030204" pitchFamily="18" charset="0"/>
              <a:ea typeface="Cambria" panose="02040503050406030204" pitchFamily="18" charset="0"/>
            </a:endParaRPr>
          </a:p>
          <a:p>
            <a:pPr marL="342900" indent="-342900" algn="l">
              <a:buFont typeface="Arial" panose="020B0604020202020204" pitchFamily="34" charset="0"/>
              <a:buChar char="•"/>
            </a:pPr>
            <a:r>
              <a:rPr lang="en-US" dirty="0">
                <a:latin typeface="Cambria" panose="02040503050406030204" pitchFamily="18" charset="0"/>
                <a:ea typeface="Cambria" panose="02040503050406030204" pitchFamily="18" charset="0"/>
              </a:rPr>
              <a:t>To build a suitable ML Model to predict the CATOGRIES disease by providing the chest-x-ray image as an input.</a:t>
            </a:r>
          </a:p>
          <a:p>
            <a:pPr marL="342900" indent="-342900" algn="l">
              <a:buFont typeface="Arial" panose="020B0604020202020204" pitchFamily="34" charset="0"/>
              <a:buChar char="•"/>
            </a:pPr>
            <a:r>
              <a:rPr lang="en-US" dirty="0">
                <a:latin typeface="Cambria" panose="02040503050406030204" pitchFamily="18" charset="0"/>
                <a:ea typeface="Cambria" panose="02040503050406030204" pitchFamily="18" charset="0"/>
              </a:rPr>
              <a:t>Understanding different methods for modeling CNN to get max accuracy.</a:t>
            </a:r>
          </a:p>
          <a:p>
            <a:pPr marL="342900" indent="-342900" algn="l">
              <a:buFont typeface="Arial" panose="020B0604020202020204" pitchFamily="34" charset="0"/>
              <a:buChar char="•"/>
            </a:pPr>
            <a:r>
              <a:rPr lang="en-US" dirty="0">
                <a:latin typeface="Cambria" panose="02040503050406030204" pitchFamily="18" charset="0"/>
                <a:ea typeface="Cambria" panose="02040503050406030204" pitchFamily="18" charset="0"/>
              </a:rPr>
              <a:t>Building a GUI for users and deploying it on cloud.</a:t>
            </a:r>
            <a:endParaRPr lang="en-IN" dirty="0">
              <a:latin typeface="Cambria" panose="02040503050406030204" pitchFamily="18" charset="0"/>
              <a:ea typeface="Cambria" panose="02040503050406030204" pitchFamily="18" charset="0"/>
            </a:endParaRPr>
          </a:p>
        </p:txBody>
      </p:sp>
      <p:pic>
        <p:nvPicPr>
          <p:cNvPr id="9" name="Picture 8">
            <a:extLst>
              <a:ext uri="{FF2B5EF4-FFF2-40B4-BE49-F238E27FC236}">
                <a16:creationId xmlns:a16="http://schemas.microsoft.com/office/drawing/2014/main" id="{BDE088A5-DF5B-487C-B77D-673B147891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94492" y="3276907"/>
            <a:ext cx="2333625" cy="2971800"/>
          </a:xfrm>
          <a:prstGeom prst="rect">
            <a:avLst/>
          </a:prstGeom>
        </p:spPr>
      </p:pic>
      <p:pic>
        <p:nvPicPr>
          <p:cNvPr id="5" name="Picture 4">
            <a:extLst>
              <a:ext uri="{FF2B5EF4-FFF2-40B4-BE49-F238E27FC236}">
                <a16:creationId xmlns:a16="http://schemas.microsoft.com/office/drawing/2014/main" id="{4C3A0149-470D-464D-B20D-DEAC7096DA49}"/>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2674668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AF7B0-B788-4352-A999-A3FB351DE13D}"/>
              </a:ext>
            </a:extLst>
          </p:cNvPr>
          <p:cNvSpPr txBox="1">
            <a:spLocks/>
          </p:cNvSpPr>
          <p:nvPr/>
        </p:nvSpPr>
        <p:spPr>
          <a:xfrm>
            <a:off x="559838" y="1000125"/>
            <a:ext cx="10427250" cy="990907"/>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5500" b="1" dirty="0">
                <a:latin typeface="Cambria" panose="02040503050406030204" pitchFamily="18" charset="0"/>
                <a:ea typeface="Cambria" panose="02040503050406030204" pitchFamily="18" charset="0"/>
              </a:rPr>
              <a:t>  OBJECTIVE VISUALISATION</a:t>
            </a:r>
          </a:p>
        </p:txBody>
      </p:sp>
      <p:pic>
        <p:nvPicPr>
          <p:cNvPr id="3" name="Picture 2"/>
          <p:cNvPicPr/>
          <p:nvPr/>
        </p:nvPicPr>
        <p:blipFill>
          <a:blip r:embed="rId2">
            <a:extLst>
              <a:ext uri="{28A0092B-C50C-407E-A947-70E740481C1C}">
                <a14:useLocalDpi xmlns:a14="http://schemas.microsoft.com/office/drawing/2010/main" val="0"/>
              </a:ext>
            </a:extLst>
          </a:blip>
          <a:srcRect/>
          <a:stretch>
            <a:fillRect/>
          </a:stretch>
        </p:blipFill>
        <p:spPr bwMode="auto">
          <a:xfrm>
            <a:off x="1524000" y="2214564"/>
            <a:ext cx="9463088" cy="3714750"/>
          </a:xfrm>
          <a:prstGeom prst="rect">
            <a:avLst/>
          </a:prstGeom>
          <a:noFill/>
          <a:ln>
            <a:noFill/>
          </a:ln>
        </p:spPr>
      </p:pic>
      <p:pic>
        <p:nvPicPr>
          <p:cNvPr id="4" name="Picture 3">
            <a:extLst>
              <a:ext uri="{FF2B5EF4-FFF2-40B4-BE49-F238E27FC236}">
                <a16:creationId xmlns:a16="http://schemas.microsoft.com/office/drawing/2014/main" id="{26C8DC1B-AF01-4E22-B56F-5EF9D385BD17}"/>
              </a:ext>
            </a:extLst>
          </p:cNvPr>
          <p:cNvPicPr/>
          <p:nvPr/>
        </p:nvPicPr>
        <p:blipFill>
          <a:blip r:embed="rId3"/>
          <a:stretch>
            <a:fillRect/>
          </a:stretch>
        </p:blipFill>
        <p:spPr>
          <a:xfrm>
            <a:off x="10085511" y="0"/>
            <a:ext cx="1801689" cy="574929"/>
          </a:xfrm>
          <a:prstGeom prst="rect">
            <a:avLst/>
          </a:prstGeom>
        </p:spPr>
      </p:pic>
    </p:spTree>
    <p:extLst>
      <p:ext uri="{BB962C8B-B14F-4D97-AF65-F5344CB8AC3E}">
        <p14:creationId xmlns:p14="http://schemas.microsoft.com/office/powerpoint/2010/main" val="5082316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3054</TotalTime>
  <Words>825</Words>
  <Application>Microsoft Office PowerPoint</Application>
  <PresentationFormat>Widescreen</PresentationFormat>
  <Paragraphs>93</Paragraphs>
  <Slides>25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Calibri</vt:lpstr>
      <vt:lpstr>Calibri Light</vt:lpstr>
      <vt:lpstr>Cambria</vt:lpstr>
      <vt:lpstr>Cambria Math</vt:lpstr>
      <vt:lpstr>poppins</vt:lpstr>
      <vt:lpstr>roboto</vt:lpstr>
      <vt:lpstr>Symbol</vt:lpstr>
      <vt:lpstr>Times New Roman</vt:lpstr>
      <vt:lpstr>Office Theme</vt:lpstr>
      <vt:lpstr>PowerPoint Presentation</vt:lpstr>
      <vt:lpstr>PowerPoint Presentation</vt:lpstr>
      <vt:lpstr>Chest X-Ray Analyzer </vt:lpstr>
      <vt:lpstr>PowerPoint Presentation</vt:lpstr>
      <vt:lpstr>INTRODUCTION</vt:lpstr>
      <vt:lpstr>LITERATURE REVIEW</vt:lpstr>
      <vt:lpstr>PowerPoint Presentation</vt:lpstr>
      <vt:lpstr>OBJECTIVE</vt:lpstr>
      <vt:lpstr>PowerPoint Presentation</vt:lpstr>
      <vt:lpstr>PowerPoint Presentation</vt:lpstr>
      <vt:lpstr>Typically, we need to observe the image, try to identify different features, shapes and edges from the image. Based on the information we gather, you would say that the object is a dog or a car and so 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Nilav Mazumdar</dc:creator>
  <cp:lastModifiedBy>RAJUL DUBEY</cp:lastModifiedBy>
  <cp:revision>161</cp:revision>
  <dcterms:created xsi:type="dcterms:W3CDTF">2019-11-28T10:40:03Z</dcterms:created>
  <dcterms:modified xsi:type="dcterms:W3CDTF">2022-11-29T10:11:59Z</dcterms:modified>
</cp:coreProperties>
</file>